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9" r:id="rId9"/>
    <p:sldId id="270" r:id="rId10"/>
    <p:sldId id="271" r:id="rId11"/>
    <p:sldId id="272" r:id="rId12"/>
    <p:sldId id="273" r:id="rId13"/>
    <p:sldId id="274" r:id="rId14"/>
    <p:sldId id="275" r:id="rId15"/>
    <p:sldId id="276" r:id="rId16"/>
    <p:sldId id="277" r:id="rId17"/>
    <p:sldId id="278" r:id="rId18"/>
    <p:sldId id="279" r:id="rId19"/>
    <p:sldId id="280" r:id="rId20"/>
    <p:sldId id="281" r:id="rId21"/>
    <p:sldId id="282" r:id="rId22"/>
    <p:sldId id="283" r:id="rId23"/>
    <p:sldId id="284" r:id="rId24"/>
    <p:sldId id="285" r:id="rId25"/>
    <p:sldId id="286" r:id="rId26"/>
    <p:sldId id="287" r:id="rId27"/>
    <p:sldId id="288" r:id="rId28"/>
    <p:sldId id="289" r:id="rId29"/>
    <p:sldId id="290" r:id="rId30"/>
    <p:sldId id="291" r:id="rId31"/>
  </p:sldIdLst>
  <p:sldSz cx="12192000" cy="6858000"/>
  <p:notesSz cx="12192000" cy="6858000"/>
  <p:defaultTextStyle>
    <a:defPPr>
      <a:defRPr lang="ru-RU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6" d="100"/>
          <a:sy n="106" d="100"/>
        </p:scale>
        <p:origin x="672" y="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Титульный слайд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 bwMode="auto"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>
              <a:defRPr/>
            </a:pPr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 bwMode="auto"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3E49B2DD-33A2-449A-99BB-2FB524EDC3E5}" type="datetimeFigureOut">
              <a:rPr lang="ru-RU"/>
              <a:t>08.07.2022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76DEADA8-6807-4626-AA79-AD0D07E7EF36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x" preserve="1" userDrawn="1">
  <p:cSld name="Заголовок и вертикальный текс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3E49B2DD-33A2-449A-99BB-2FB524EDC3E5}" type="datetimeFigureOut">
              <a:rPr lang="ru-RU"/>
              <a:t>08.07.2022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76DEADA8-6807-4626-AA79-AD0D07E7EF36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itleAndTx" preserve="1" userDrawn="1">
  <p:cSld name="Вертикальный заголовок и текс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 bwMode="auto">
          <a:xfrm>
            <a:off x="8724900" y="365125"/>
            <a:ext cx="2628900" cy="5811838"/>
          </a:xfrm>
        </p:spPr>
        <p:txBody>
          <a:bodyPr vert="eaVert"/>
          <a:lstStyle/>
          <a:p>
            <a:pPr>
              <a:defRPr/>
            </a:pPr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 bwMode="auto">
          <a:xfrm>
            <a:off x="838200" y="365125"/>
            <a:ext cx="7734300" cy="5811838"/>
          </a:xfrm>
        </p:spPr>
        <p:txBody>
          <a:bodyPr vert="eaVert"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3E49B2DD-33A2-449A-99BB-2FB524EDC3E5}" type="datetimeFigureOut">
              <a:rPr lang="ru-RU"/>
              <a:t>08.07.2022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76DEADA8-6807-4626-AA79-AD0D07E7EF36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preserve="1" userDrawn="1">
  <p:cSld name="Заголовок и объек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3E49B2DD-33A2-449A-99BB-2FB524EDC3E5}" type="datetimeFigureOut">
              <a:rPr lang="ru-RU"/>
              <a:t>08.07.2022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76DEADA8-6807-4626-AA79-AD0D07E7EF36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secHead" preserve="1" userDrawn="1">
  <p:cSld name="Заголовок раздела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pPr>
              <a:defRPr/>
            </a:pPr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 bwMode="auto"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3E49B2DD-33A2-449A-99BB-2FB524EDC3E5}" type="datetimeFigureOut">
              <a:rPr lang="ru-RU"/>
              <a:t>08.07.2022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76DEADA8-6807-4626-AA79-AD0D07E7EF36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Obj" preserve="1" userDrawn="1">
  <p:cSld name="Два объекта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 bwMode="auto">
          <a:xfrm>
            <a:off x="838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 bwMode="auto">
          <a:xfrm>
            <a:off x="6172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3E49B2DD-33A2-449A-99BB-2FB524EDC3E5}" type="datetimeFigureOut">
              <a:rPr lang="ru-RU"/>
              <a:t>08.07.2022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76DEADA8-6807-4626-AA79-AD0D07E7EF36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TxTwoObj" preserve="1" userDrawn="1">
  <p:cSld name="Сравнение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839788" y="365125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 bwMode="auto"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 bwMode="auto">
          <a:xfrm>
            <a:off x="839788" y="2505074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 bwMode="auto"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 bwMode="auto">
          <a:xfrm>
            <a:off x="6172200" y="2505074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3E49B2DD-33A2-449A-99BB-2FB524EDC3E5}" type="datetimeFigureOut">
              <a:rPr lang="ru-RU"/>
              <a:t>08.07.2022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76DEADA8-6807-4626-AA79-AD0D07E7EF36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Only" preserve="1" userDrawn="1">
  <p:cSld name="Только заголовок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3E49B2DD-33A2-449A-99BB-2FB524EDC3E5}" type="datetimeFigureOut">
              <a:rPr lang="ru-RU"/>
              <a:t>08.07.2022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76DEADA8-6807-4626-AA79-AD0D07E7EF36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blank" preserve="1" userDrawn="1">
  <p:cSld name="Пустой слайд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3E49B2DD-33A2-449A-99BB-2FB524EDC3E5}" type="datetimeFigureOut">
              <a:rPr lang="ru-RU"/>
              <a:t>08.07.2022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76DEADA8-6807-4626-AA79-AD0D07E7EF36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Tx" preserve="1" userDrawn="1">
  <p:cSld name="Объект с подписью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 bwMode="auto"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3E49B2DD-33A2-449A-99BB-2FB524EDC3E5}" type="datetimeFigureOut">
              <a:rPr lang="ru-RU"/>
              <a:t>08.07.2022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76DEADA8-6807-4626-AA79-AD0D07E7EF36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picTx" preserve="1" userDrawn="1">
  <p:cSld name="Рисунок с подписью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 bwMode="auto"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3E49B2DD-33A2-449A-99BB-2FB524EDC3E5}" type="datetimeFigureOut">
              <a:rPr lang="ru-RU"/>
              <a:t>08.07.2022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76DEADA8-6807-4626-AA79-AD0D07E7EF36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3E49B2DD-33A2-449A-99BB-2FB524EDC3E5}" type="datetimeFigureOut">
              <a:rPr lang="ru-RU"/>
              <a:t>08.07.2022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76DEADA8-6807-4626-AA79-AD0D07E7EF36}" type="slidenum">
              <a:rPr lang="ru-RU"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jp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transcranial.github.io/keras-js/#/" TargetMode="External"/><Relationship Id="rId4" Type="http://schemas.openxmlformats.org/officeDocument/2006/relationships/hyperlink" Target="https://www.cs.cmu.edu/~aharley/vis/conv/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jp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jp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 bwMode="auto"/>
        <p:txBody>
          <a:bodyPr>
            <a:normAutofit fontScale="90000"/>
          </a:bodyPr>
          <a:lstStyle/>
          <a:p>
            <a:pPr>
              <a:defRPr/>
            </a:pPr>
            <a:r>
              <a:rPr lang="ru-RU" b="1"/>
              <a:t>Особенности искусственных нейронных сетей в задачах компьютерного зрения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 bwMode="auto"/>
        <p:txBody>
          <a:bodyPr/>
          <a:lstStyle/>
          <a:p>
            <a:pPr>
              <a:defRPr/>
            </a:pPr>
            <a:r>
              <a:rPr lang="ru-RU" dirty="0"/>
              <a:t>Лекция2. </a:t>
            </a:r>
            <a:endParaRPr dirty="0"/>
          </a:p>
          <a:p>
            <a:pPr>
              <a:defRPr/>
            </a:pPr>
            <a:r>
              <a:rPr lang="ru-RU" dirty="0"/>
              <a:t>Курс: Компьютерное зрение </a:t>
            </a:r>
            <a:r>
              <a:rPr lang="ru-RU" dirty="0" smtClean="0"/>
              <a:t>2022 </a:t>
            </a:r>
            <a:r>
              <a:rPr lang="ru-RU" dirty="0"/>
              <a:t>год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w="http://schemas.openxmlformats.org/wordprocessingml/2006/main" xmlns:m="http://schemas.openxmlformats.org/officeDocument/2006/math" xmlns=""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371475" y="413131"/>
            <a:ext cx="10763250" cy="501650"/>
          </a:xfrm>
        </p:spPr>
        <p:txBody>
          <a:bodyPr>
            <a:noAutofit/>
          </a:bodyPr>
          <a:lstStyle/>
          <a:p>
            <a:pPr algn="ctr">
              <a:defRPr/>
            </a:pPr>
            <a:r>
              <a:rPr lang="ru-RU" sz="2800" b="1"/>
              <a:t>Не линейная регрессия - логистическая регрессия (классификация)</a:t>
            </a: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 bwMode="auto">
              <a:xfrm>
                <a:off x="371475" y="1000125"/>
                <a:ext cx="9029699" cy="556260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  <a:defRPr/>
                </a:pPr>
                <a:r>
                  <a:rPr lang="ru-RU" sz="1800"/>
                  <a:t>1. Линейной разделимая выборка</a:t>
                </a:r>
                <a:endParaRPr/>
              </a:p>
              <a:p>
                <a:pPr marL="0" indent="0">
                  <a:buNone/>
                  <a:defRPr/>
                </a:pPr>
                <a:r>
                  <a:rPr lang="ru-RU" sz="1800"/>
                  <a:t>Если набор признаков можно разделить на два класса, так чтобы не какие из признаков не попадали в оба класса одновременно, то выборка называется линейно разделимой.</a:t>
                </a:r>
                <a:endParaRPr/>
              </a:p>
              <a:p>
                <a:pPr marL="0" indent="0">
                  <a:buNone/>
                  <a:defRPr/>
                </a:pPr>
                <mc:AlternateContent>
                  <mc:Choice Requires="a14"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800" i="1">
                              <a:latin typeface="Cambria Math"/>
                            </a:rPr>
                            <m:t>𝑎</m:t>
                          </m:r>
                          <m:d>
                            <m:d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/>
                                  <a:cs typeface="Cambria Math"/>
                                </a:rPr>
                              </m:ctrlPr>
                            </m:dPr>
                            <m:e>
                              <m:r>
                                <a:rPr lang="en-US" sz="1800" i="1">
                                  <a:latin typeface="Cambria Math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1800" i="1">
                              <a:latin typeface="Cambria Math"/>
                            </a:rPr>
                            <m:t>=</m:t>
                          </m:r>
                          <m:r>
                            <a:rPr lang="en-US" sz="1800" i="1">
                              <a:latin typeface="Cambria Math"/>
                            </a:rPr>
                            <m:t>𝑠𝑖𝑛𝑔</m:t>
                          </m:r>
                          <m:d>
                            <m:d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/>
                                  <a:cs typeface="Cambria Math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  <a:ea typeface="Cambria Math"/>
                                      <a:cs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i="1">
                                      <a:latin typeface="Cambria Math"/>
                                    </a:rPr>
                                    <m:t>𝑤</m:t>
                                  </m:r>
                                </m:e>
                                <m:sup>
                                  <m:r>
                                    <a:rPr lang="en-US" sz="1800" i="1">
                                      <a:latin typeface="Cambria Math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1800" i="1">
                                  <a:latin typeface="Cambria Math"/>
                                </a:rPr>
                                <m:t>𝑥</m:t>
                              </m:r>
                            </m:e>
                          </m:d>
                          <m:r>
                            <a:rPr lang="ru-RU" sz="1800" b="0" i="1">
                              <a:latin typeface="Cambria Math"/>
                            </a:rPr>
                            <m:t>=</m:t>
                          </m:r>
                          <m:r>
                            <a:rPr lang="en-US" sz="1800" i="1">
                              <a:latin typeface="Cambria Math"/>
                            </a:rPr>
                            <m:t>𝑠𝑖𝑛𝑔</m:t>
                          </m:r>
                          <m:d>
                            <m:d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/>
                                  <a:cs typeface="Cambria Math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1800" b="0" i="0">
                                  <a:latin typeface="Cambria Math"/>
                                </a:rPr>
                                <m:t>Σ</m:t>
                              </m:r>
                              <m:sSub>
                                <m:sSubPr>
                                  <m:ctrlPr>
                                    <a:rPr lang="en-US" sz="1800" b="0" i="1">
                                      <a:latin typeface="Cambria Math" panose="02040503050406030204" pitchFamily="18" charset="0"/>
                                      <a:ea typeface="Cambria Math"/>
                                      <a:cs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>
                                      <a:latin typeface="Cambria Math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1800" b="0" i="1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b="0" i="1">
                                      <a:latin typeface="Cambria Math" panose="02040503050406030204" pitchFamily="18" charset="0"/>
                                      <a:ea typeface="Cambria Math"/>
                                      <a:cs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b="0" i="1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1800" b="0" i="1">
                              <a:latin typeface="Cambria Math"/>
                            </a:rPr>
                            <m:t>→±1 </m:t>
                          </m:r>
                          <m:r>
                            <a:rPr lang="ru-RU" sz="1800" b="0" i="1">
                              <a:latin typeface="Cambria Math"/>
                            </a:rPr>
                            <m:t>или </m:t>
                          </m:r>
                          <m:r>
                            <a:rPr lang="en-US" sz="1800" b="0" i="1">
                              <a:latin typeface="Cambria Math"/>
                            </a:rPr>
                            <m:t>{</m:t>
                          </m:r>
                          <m:r>
                            <a:rPr lang="ru-RU" sz="1800" b="0" i="1">
                              <a:latin typeface="Cambria Math"/>
                            </a:rPr>
                            <m:t>0;1</m:t>
                          </m:r>
                          <m:r>
                            <a:rPr lang="en-US" sz="1800" b="0" i="1">
                              <a:latin typeface="Cambria Math"/>
                            </a:rPr>
                            <m:t>}</m:t>
                          </m:r>
                        </m:oMath>
                      </m:oMathPara>
                    </a14:m>
                  </mc:Choice>
                  <mc:Fallback xmlns:m="http://schemas.openxmlformats.org/officeDocument/2006/math" xmlns:w="http://schemas.openxmlformats.org/wordprocessingml/2006/main" xmlns=""/>
                </mc:AlternateContent>
                <a:endParaRPr lang="en-US" sz="1800"/>
              </a:p>
              <a:p>
                <a:pPr marL="0" indent="0">
                  <a:buNone/>
                  <a:defRPr/>
                </a:pPr>
                <a:r>
                  <a:rPr lang="ru-RU" sz="1800"/>
                  <a:t>где </a:t>
                </a:r>
                <mc:AlternateContent>
                  <mc:Choice Requires="a14">
                    <a14:m>
                      <m:oMath xmlns:m="http://schemas.openxmlformats.org/officeDocument/2006/math">
                        <m:r>
                          <a:rPr lang="en-US" sz="1800" i="1">
                            <a:latin typeface="Cambria Math"/>
                          </a:rPr>
                          <m:t>𝑎</m:t>
                        </m:r>
                        <m:d>
                          <m:dPr>
                            <m:ctrlPr>
                              <a:rPr lang="en-US" sz="1800" i="1">
                                <a:latin typeface="Cambria Math" panose="02040503050406030204" pitchFamily="18" charset="0"/>
                                <a:ea typeface="Cambria Math"/>
                                <a:cs typeface="Cambria Math"/>
                              </a:rPr>
                            </m:ctrlPr>
                          </m:dPr>
                          <m:e>
                            <m:r>
                              <a:rPr lang="en-US" sz="1800" i="1">
                                <a:latin typeface="Cambria Math"/>
                              </a:rPr>
                              <m:t>𝑥</m:t>
                            </m:r>
                          </m:e>
                        </m:d>
                        <m:r>
                          <a:rPr lang="ru-RU" sz="1800" i="1">
                            <a:latin typeface="Cambria Math"/>
                          </a:rPr>
                          <m:t> −</m:t>
                        </m:r>
                        <m:r>
                          <a:rPr lang="ru-RU" sz="1800">
                            <a:latin typeface="Cambria Math"/>
                          </a:rPr>
                          <m:t>ответ классификатора</m:t>
                        </m:r>
                      </m:oMath>
                    </a14:m>
                  </mc:Choice>
                  <mc:Fallback xmlns:m="http://schemas.openxmlformats.org/officeDocument/2006/math" xmlns:w="http://schemas.openxmlformats.org/wordprocessingml/2006/main" xmlns=""/>
                </mc:AlternateContent>
                <a:endParaRPr lang="ru-RU" sz="1800"/>
              </a:p>
              <a:p>
                <a:pPr marL="0" indent="0">
                  <a:buNone/>
                  <a:defRPr/>
                </a:pPr>
                <a:r>
                  <a:rPr lang="ru-RU" sz="1800"/>
                  <a:t>2. Логистическая регрессия</a:t>
                </a:r>
                <a:endParaRPr/>
              </a:p>
              <a:p>
                <a:pPr marL="0" indent="0">
                  <a:buNone/>
                  <a:defRPr/>
                </a:pPr>
                <a:r>
                  <a:rPr lang="ru-RU" sz="1800"/>
                  <a:t>Логистическая регрессия - частный случай линейного классификатора, обладающий "умением" – прогнозировать вероятность </a:t>
                </a:r>
                <mc:AlternateContent>
                  <mc:Choice Requires="a14"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  <a:ea typeface="Cambria Math"/>
                                <a:cs typeface="Cambria Math"/>
                              </a:rPr>
                            </m:ctrlPr>
                          </m:sSubPr>
                          <m:e>
                            <m:r>
                              <a:rPr lang="ru-RU" sz="1800" i="1">
                                <a:latin typeface="Cambria Math"/>
                              </a:rPr>
                              <m:t>𝑝</m:t>
                            </m:r>
                          </m:e>
                          <m:sub>
                            <m:r>
                              <a:rPr lang="en-US" sz="1800" i="1">
                                <a:latin typeface="Cambria Math"/>
                              </a:rPr>
                              <m:t>𝑗</m:t>
                            </m:r>
                          </m:sub>
                        </m:sSub>
                      </m:oMath>
                    </a14:m>
                  </mc:Choice>
                  <mc:Fallback xmlns:m="http://schemas.openxmlformats.org/officeDocument/2006/math" xmlns:w="http://schemas.openxmlformats.org/wordprocessingml/2006/main" xmlns=""/>
                </mc:AlternateContent>
                <a:r>
                  <a:rPr lang="ru-RU" sz="1800"/>
                  <a:t> отнесения примера </a:t>
                </a:r>
                <mc:AlternateContent>
                  <mc:Choice Requires="a14"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  <a:ea typeface="Cambria Math"/>
                                <a:cs typeface="Cambria Math"/>
                              </a:rPr>
                            </m:ctrlPr>
                          </m:sSubPr>
                          <m:e>
                            <m:r>
                              <a:rPr lang="ru-RU" sz="1800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ru-RU" sz="18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oMath>
                    </a14:m>
                  </mc:Choice>
                  <mc:Fallback xmlns:m="http://schemas.openxmlformats.org/officeDocument/2006/math" xmlns:w="http://schemas.openxmlformats.org/wordprocessingml/2006/main" xmlns=""/>
                </mc:AlternateContent>
                <a:r>
                  <a:rPr lang="ru-RU" sz="1800"/>
                  <a:t> к классу </a:t>
                </a:r>
                <mc:AlternateContent>
                  <mc:Choice Requires="a14">
                    <a14:m>
                      <m:oMath xmlns:m="http://schemas.openxmlformats.org/officeDocument/2006/math">
                        <m:r>
                          <a:rPr lang="en-US" sz="1800" i="1">
                            <a:latin typeface="Cambria Math"/>
                          </a:rPr>
                          <m:t>𝑗</m:t>
                        </m:r>
                      </m:oMath>
                    </a14:m>
                  </mc:Choice>
                  <mc:Fallback xmlns:m="http://schemas.openxmlformats.org/officeDocument/2006/math" xmlns:w="http://schemas.openxmlformats.org/wordprocessingml/2006/main" xmlns=""/>
                </mc:AlternateContent>
                <a:endParaRPr lang="en-US" sz="1800"/>
              </a:p>
              <a:p>
                <a:pPr marL="0" indent="0">
                  <a:buNone/>
                  <a:defRPr/>
                </a:pPr>
                <mc:AlternateContent>
                  <mc:Choice Requires="a14"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/>
                                  <a:cs typeface="Cambria Math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1800" i="1">
                              <a:latin typeface="Cambria Math"/>
                            </a:rPr>
                            <m:t>=</m:t>
                          </m:r>
                          <m:r>
                            <a:rPr lang="en-US" sz="1800" i="1">
                              <a:latin typeface="Cambria Math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/>
                                  <a:cs typeface="Cambria Math"/>
                                </a:rPr>
                              </m:ctrlPr>
                            </m:dPr>
                            <m:e>
                              <m:r>
                                <a:rPr lang="en-US" sz="1800" i="1">
                                  <a:latin typeface="Cambria Math"/>
                                </a:rPr>
                                <m:t>𝑦</m:t>
                              </m:r>
                              <m:r>
                                <a:rPr lang="en-US" sz="1800" i="1">
                                  <a:latin typeface="Cambria Math"/>
                                </a:rPr>
                                <m:t>=</m:t>
                              </m:r>
                              <m:r>
                                <a:rPr lang="en-US" sz="1800" i="1">
                                  <a:latin typeface="Cambria Math"/>
                                </a:rPr>
                                <m:t>𝑗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  <a:ea typeface="Cambria Math"/>
                                      <a:cs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800" i="1">
                                  <a:latin typeface="Cambria Math"/>
                                </a:rPr>
                                <m:t>,</m:t>
                              </m:r>
                              <m:r>
                                <a:rPr lang="en-US" sz="1800" i="1">
                                  <a:latin typeface="Cambria Math"/>
                                </a:rPr>
                                <m:t>𝑤</m:t>
                              </m:r>
                            </m:e>
                          </m:d>
                          <m:r>
                            <a:rPr lang="en-US" sz="1800" i="1">
                              <a:latin typeface="Cambria Math"/>
                            </a:rPr>
                            <m:t>=</m:t>
                          </m:r>
                          <m:r>
                            <a:rPr lang="en-US" sz="1800" i="1">
                              <a:latin typeface="Cambria Math"/>
                            </a:rPr>
                            <m:t>𝜎</m:t>
                          </m:r>
                          <m:r>
                            <a:rPr lang="en-US" sz="1800" i="1">
                              <a:latin typeface="Cambria Math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/>
                                  <a:cs typeface="Cambria Math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sz="1800" i="1">
                                  <a:latin typeface="Cambria Math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sz="1800" i="1">
                              <a:latin typeface="Cambria Math"/>
                            </a:rPr>
                            <m:t>𝑥</m:t>
                          </m:r>
                          <m:r>
                            <a:rPr lang="en-US" sz="1800" i="1">
                              <a:latin typeface="Cambria Math"/>
                            </a:rPr>
                            <m:t>)</m:t>
                          </m:r>
                        </m:oMath>
                      </m:oMathPara>
                    </a14:m>
                  </mc:Choice>
                  <mc:Fallback xmlns:m="http://schemas.openxmlformats.org/officeDocument/2006/math" xmlns:w="http://schemas.openxmlformats.org/wordprocessingml/2006/main" xmlns=""/>
                </mc:AlternateContent>
                <a:endParaRPr lang="en-US" sz="1800"/>
              </a:p>
              <a:p>
                <a:pPr marL="0" indent="0">
                  <a:buNone/>
                  <a:defRPr/>
                </a:pPr>
                <a:r>
                  <a:rPr lang="ru-RU" sz="1800"/>
                  <a:t>где </a:t>
                </a:r>
                <mc:AlternateContent>
                  <mc:Choice Requires="a14">
                    <a14:m>
                      <m:oMath xmlns:m="http://schemas.openxmlformats.org/officeDocument/2006/math">
                        <m:r>
                          <a:rPr lang="en-US" sz="1800" i="1">
                            <a:latin typeface="Cambria Math"/>
                          </a:rPr>
                          <m:t>𝜎</m:t>
                        </m:r>
                        <m:r>
                          <a:rPr lang="en-US" sz="1800" i="1">
                            <a:latin typeface="Cambria Math"/>
                          </a:rPr>
                          <m:t>(</m:t>
                        </m:r>
                        <m:r>
                          <a:rPr lang="en-US" sz="1800" i="1">
                            <a:latin typeface="Cambria Math"/>
                          </a:rPr>
                          <m:t>𝑥</m:t>
                        </m:r>
                        <m:r>
                          <a:rPr lang="en-US" sz="1800" i="1">
                            <a:latin typeface="Cambria Math"/>
                          </a:rPr>
                          <m:t>)=</m:t>
                        </m:r>
                        <m:f>
                          <m:fPr>
                            <m:ctrlPr>
                              <a:rPr lang="en-US" sz="1800" i="1">
                                <a:latin typeface="Cambria Math" panose="02040503050406030204" pitchFamily="18" charset="0"/>
                                <a:ea typeface="Cambria Math"/>
                                <a:cs typeface="Cambria Math"/>
                              </a:rPr>
                            </m:ctrlPr>
                          </m:fPr>
                          <m:num>
                            <m:r>
                              <a:rPr lang="en-US" sz="1800" i="1">
                                <a:latin typeface="Cambria Math"/>
                              </a:rPr>
                              <m:t>1</m:t>
                            </m:r>
                          </m:num>
                          <m:den>
                            <m:r>
                              <a:rPr lang="en-US" sz="1800" i="1">
                                <a:latin typeface="Cambria Math"/>
                              </a:rPr>
                              <m:t>1+</m:t>
                            </m:r>
                            <m:func>
                              <m:func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  <a:ea typeface="Cambria Math"/>
                                    <a:cs typeface="Cambria Math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1800">
                                    <a:latin typeface="Cambria Math"/>
                                  </a:rPr>
                                  <m:t>exp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  <a:ea typeface="Cambria Math"/>
                                        <a:cs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i="1">
                                        <a:latin typeface="Cambria Math"/>
                                      </a:rPr>
                                      <m:t>−</m:t>
                                    </m:r>
                                    <m:r>
                                      <a:rPr lang="en-US" sz="1800" i="1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</m:d>
                              </m:e>
                            </m:func>
                          </m:den>
                        </m:f>
                      </m:oMath>
                    </a14:m>
                  </mc:Choice>
                  <mc:Fallback xmlns:m="http://schemas.openxmlformats.org/officeDocument/2006/math" xmlns:w="http://schemas.openxmlformats.org/wordprocessingml/2006/main" xmlns=""/>
                </mc:AlternateContent>
                <a:r>
                  <a:rPr lang="en-US" sz="1800"/>
                  <a:t> – </a:t>
                </a:r>
                <a:r>
                  <a:rPr lang="ru-RU" sz="1800"/>
                  <a:t>функция сигмоид</a:t>
                </a:r>
                <a:r>
                  <a:rPr lang="en-US" sz="1800"/>
                  <a:t> – </a:t>
                </a:r>
                <a:r>
                  <a:rPr lang="ru-RU" sz="1800" b="1"/>
                  <a:t>функция активации (нелинейность)</a:t>
                </a:r>
                <a:r>
                  <a:rPr lang="ru-RU" sz="1800"/>
                  <a:t>.</a:t>
                </a:r>
              </a:p>
              <a:p>
                <a:pPr marL="0" indent="0">
                  <a:buNone/>
                  <a:defRPr/>
                </a:pPr>
                <a:r>
                  <a:rPr lang="ru-RU" sz="1800"/>
                  <a:t>Функция сигмоида прогнозирует шансы попадания в один из двух классов (0 и 1).</a:t>
                </a:r>
                <a:endParaRPr/>
              </a:p>
              <a:p>
                <a:pPr marL="0" indent="0">
                  <a:buNone/>
                  <a:defRPr/>
                </a:pPr>
                <a:r>
                  <a:rPr lang="ru-RU" sz="1700"/>
                  <a:t>Например, в задаче кредитного скоринга, традиционно применяется логистическая регрессия, часто прогнозируют вероятность невозврата кредита (p=1 или возврата </a:t>
                </a:r>
                <a:r>
                  <a:rPr lang="en-US" sz="1700"/>
                  <a:t>p</a:t>
                </a:r>
                <a:r>
                  <a:rPr lang="ru-RU" sz="1700"/>
                  <a:t>=0). Как правило попадание задается порогом, например </a:t>
                </a:r>
                <a:r>
                  <a:rPr lang="en-US" sz="1700"/>
                  <a:t>P=0.15.</a:t>
                </a:r>
                <a:r>
                  <a:rPr lang="ru-RU" sz="1700"/>
                  <a:t> </a:t>
                </a:r>
                <a:endParaRPr/>
              </a:p>
              <a:p>
                <a:pPr>
                  <a:defRPr/>
                </a:pPr>
                <a:r>
                  <a:rPr lang="ru-RU" sz="1800"/>
                  <a:t>Обычно размещается на последнем уровне даже самых глубоких нейронных сетей: когда все признаки выделены, нужно в итоге на них сделать какой-то классификатор</a:t>
                </a:r>
                <a:endParaRPr lang="ru-RU" sz="170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 bwMode="auto">
              <a:xfrm>
                <a:off x="371475" y="1000125"/>
                <a:ext cx="9029699" cy="5562600"/>
              </a:xfrm>
              <a:blipFill>
                <a:blip r:embed="rId2"/>
                <a:stretch>
                  <a:fillRect l="-608" t="-986" r="-40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22" name="Picture 2" descr="https://habrastorage.org/files/77b/af8/55c/77baf855c84a4ba9a851060ec7ae6ec8.png"/>
          <p:cNvPicPr>
            <a:picLocks noChangeAspect="1" noChangeArrowheads="1"/>
          </p:cNvPicPr>
          <p:nvPr/>
        </p:nvPicPr>
        <p:blipFill>
          <a:blip r:embed="rId3"/>
          <a:stretch/>
        </p:blipFill>
        <p:spPr bwMode="auto">
          <a:xfrm>
            <a:off x="9401175" y="1000125"/>
            <a:ext cx="1931194" cy="2456689"/>
          </a:xfrm>
          <a:prstGeom prst="rect">
            <a:avLst/>
          </a:prstGeom>
          <a:noFill/>
        </p:spPr>
      </p:pic>
      <p:pic>
        <p:nvPicPr>
          <p:cNvPr id="5126" name="Picture 6" descr="https://habrastorage.org/files/f7d/20b/5e3/f7d20b5e309b4931bd2cac6c56df8525.png"/>
          <p:cNvPicPr>
            <a:picLocks noChangeAspect="1" noChangeArrowheads="1"/>
          </p:cNvPicPr>
          <p:nvPr/>
        </p:nvPicPr>
        <p:blipFill>
          <a:blip r:embed="rId4"/>
          <a:stretch/>
        </p:blipFill>
        <p:spPr bwMode="auto">
          <a:xfrm>
            <a:off x="9401175" y="4051840"/>
            <a:ext cx="2513700" cy="2400235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w="http://schemas.openxmlformats.org/wordprocessingml/2006/main" xmlns:m="http://schemas.openxmlformats.org/officeDocument/2006/math" xmlns=""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2161795" y="226822"/>
            <a:ext cx="7986713" cy="501650"/>
          </a:xfrm>
        </p:spPr>
        <p:txBody>
          <a:bodyPr>
            <a:noAutofit/>
          </a:bodyPr>
          <a:lstStyle/>
          <a:p>
            <a:pPr algn="ctr">
              <a:defRPr/>
            </a:pPr>
            <a:r>
              <a:rPr lang="ru-RU" sz="2400" b="1"/>
              <a:t>Метод градиентного спуска </a:t>
            </a:r>
            <a:r>
              <a:rPr lang="en-US" sz="2400" b="1"/>
              <a:t>(SGD)</a:t>
            </a:r>
            <a:endParaRPr lang="ru-RU" sz="2400" b="1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 bwMode="auto">
              <a:xfrm>
                <a:off x="231095" y="728472"/>
                <a:ext cx="9094468" cy="5876544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20000"/>
                  </a:lnSpc>
                  <a:defRPr/>
                </a:pPr>
                <a:r>
                  <a:rPr lang="ru-RU" sz="1800"/>
                  <a:t>Основной метод оптимизации – метод градиентного спуска!. То есть надо найти такие значения весов, при которых ошибка была бы минимальна.</a:t>
                </a:r>
                <a:endParaRPr/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  <a:defRPr/>
                </a:pPr>
                <a:r>
                  <a:rPr lang="ru-RU" sz="1800"/>
                  <a:t> Рассмотрим функцию потерь  </a:t>
                </a:r>
                <a:r>
                  <a:rPr lang="en-US" sz="1800">
                    <a:ea typeface="Cambria Math"/>
                  </a:rPr>
                  <a:t> </a:t>
                </a:r>
                <mc:AlternateContent>
                  <mc:Choice Requires="a14">
                    <a14:m>
                      <m:oMath xmlns:m="http://schemas.openxmlformats.org/officeDocument/2006/math">
                        <m:sSup>
                          <m:sSupPr>
                            <m:ctrlPr>
                              <a:rPr lang="en-US" sz="1800" i="1">
                                <a:latin typeface="Cambria Math" panose="02040503050406030204" pitchFamily="18" charset="0"/>
                                <a:ea typeface="Cambria Math"/>
                                <a:cs typeface="Cambria Math"/>
                              </a:rPr>
                            </m:ctrlPr>
                          </m:sSupPr>
                          <m:e>
                            <m:r>
                              <a:rPr lang="en-US" sz="1800" i="1">
                                <a:latin typeface="Cambria Math"/>
                                <a:ea typeface="Cambria Math"/>
                              </a:rPr>
                              <m:t>𝐸</m:t>
                            </m:r>
                            <m:r>
                              <a:rPr lang="en-US" sz="1800" i="1">
                                <a:latin typeface="Cambria Math"/>
                                <a:ea typeface="Cambria Math"/>
                              </a:rPr>
                              <m:t>(</m:t>
                            </m:r>
                            <m:acc>
                              <m:accPr>
                                <m:chr m:val="⃗"/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  <a:ea typeface="Cambria Math"/>
                                    <a:cs typeface="Cambria Math"/>
                                  </a:rPr>
                                </m:ctrlPr>
                              </m:accPr>
                              <m:e>
                                <m:r>
                                  <a:rPr lang="en-US" sz="1800" i="1">
                                    <a:latin typeface="Cambria Math"/>
                                    <a:ea typeface="Cambria Math"/>
                                  </a:rPr>
                                  <m:t>𝑤</m:t>
                                </m:r>
                              </m:e>
                            </m:acc>
                            <m:r>
                              <a:rPr lang="en-US" sz="1800" i="1">
                                <a:latin typeface="Cambria Math"/>
                                <a:ea typeface="Cambria Math"/>
                              </a:rPr>
                              <m:t>)=</m:t>
                            </m:r>
                            <m:r>
                              <a:rPr lang="en-US" sz="1800" i="1">
                                <a:latin typeface="Cambria Math"/>
                                <a:ea typeface="Cambria Math"/>
                              </a:rPr>
                              <m:t>𝜖</m:t>
                            </m:r>
                          </m:e>
                          <m:sup>
                            <m:r>
                              <a:rPr lang="en-US" sz="1800" i="1">
                                <a:latin typeface="Cambria Math"/>
                                <a:ea typeface="Cambria Math"/>
                              </a:rPr>
                              <m:t>2</m:t>
                            </m:r>
                          </m:sup>
                        </m:sSup>
                        <m:r>
                          <a:rPr lang="en-US" sz="1800" i="1">
                            <a:latin typeface="Cambria Math"/>
                            <a:ea typeface="Cambria Math"/>
                          </a:rPr>
                          <m:t>(</m:t>
                        </m:r>
                        <m:r>
                          <a:rPr lang="en-US" sz="1800" i="1">
                            <a:latin typeface="Cambria Math"/>
                            <a:ea typeface="Cambria Math"/>
                          </a:rPr>
                          <m:t>𝑤</m:t>
                        </m:r>
                        <m:r>
                          <a:rPr lang="en-US" sz="1800" i="1">
                            <a:latin typeface="Cambria Math"/>
                            <a:ea typeface="Cambria Math"/>
                          </a:rPr>
                          <m:t>)=</m:t>
                        </m:r>
                        <m:f>
                          <m:fPr>
                            <m:ctrlPr>
                              <a:rPr lang="en-US" sz="1800" i="1">
                                <a:latin typeface="Cambria Math" panose="02040503050406030204" pitchFamily="18" charset="0"/>
                                <a:ea typeface="Cambria Math"/>
                                <a:cs typeface="Cambria Math"/>
                              </a:rPr>
                            </m:ctrlPr>
                          </m:fPr>
                          <m:num>
                            <m:r>
                              <a:rPr lang="en-US" sz="1800" i="1">
                                <a:latin typeface="Cambria Math"/>
                                <a:ea typeface="Cambria Math"/>
                              </a:rPr>
                              <m:t>1</m:t>
                            </m:r>
                          </m:num>
                          <m:den>
                            <m:r>
                              <a:rPr lang="en-US" sz="1800" i="1">
                                <a:latin typeface="Cambria Math"/>
                                <a:ea typeface="Cambria Math"/>
                              </a:rPr>
                              <m:t>2</m:t>
                            </m:r>
                          </m:den>
                        </m:f>
                        <m:sSubSup>
                          <m:sSubSupPr>
                            <m:ctrlPr>
                              <a:rPr lang="en-US" sz="1800" i="1">
                                <a:latin typeface="Cambria Math" panose="02040503050406030204" pitchFamily="18" charset="0"/>
                                <a:ea typeface="Cambria Math"/>
                                <a:cs typeface="Cambria Math"/>
                              </a:rPr>
                            </m:ctrlPr>
                          </m:sSub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  <a:ea typeface="Cambria Math"/>
                                    <a:cs typeface="Cambria Math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  <a:ea typeface="Cambria Math"/>
                                        <a:cs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i="1">
                                        <a:latin typeface="Cambria Math"/>
                                        <a:ea typeface="Cambria Math"/>
                                      </a:rPr>
                                      <m:t>𝑌</m:t>
                                    </m:r>
                                    <m:r>
                                      <a:rPr lang="en-US" sz="1800" i="1">
                                        <a:latin typeface="Cambria Math"/>
                                        <a:ea typeface="Cambria Math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en-US" sz="1800" i="1">
                                            <a:latin typeface="Cambria Math" panose="02040503050406030204" pitchFamily="18" charset="0"/>
                                            <a:ea typeface="Cambria Math"/>
                                            <a:cs typeface="Cambria Math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800" i="1">
                                            <a:latin typeface="Cambria Math"/>
                                            <a:ea typeface="Cambria Math"/>
                                          </a:rPr>
                                          <m:t>𝑤</m:t>
                                        </m:r>
                                      </m:e>
                                      <m:sup>
                                        <m:r>
                                          <a:rPr lang="en-US" sz="1800" i="1">
                                            <a:latin typeface="Cambria Math"/>
                                            <a:ea typeface="Cambria Math"/>
                                          </a:rPr>
                                          <m:t>𝑇</m:t>
                                        </m:r>
                                      </m:sup>
                                    </m:sSup>
                                    <m:r>
                                      <a:rPr lang="en-US" sz="1800" i="1">
                                        <a:latin typeface="Cambria Math"/>
                                        <a:ea typeface="Cambria Math"/>
                                      </a:rPr>
                                      <m:t>𝑋</m:t>
                                    </m:r>
                                  </m:e>
                                </m:d>
                              </m:e>
                            </m:d>
                          </m:e>
                          <m:sub>
                            <m:r>
                              <a:rPr lang="en-US" sz="1800" i="1">
                                <a:latin typeface="Cambria Math"/>
                                <a:ea typeface="Cambria Math"/>
                              </a:rPr>
                              <m:t>2</m:t>
                            </m:r>
                          </m:sub>
                          <m:sup>
                            <m:r>
                              <a:rPr lang="en-US" sz="1800" i="1">
                                <a:latin typeface="Cambria Math"/>
                                <a:ea typeface="Cambria Math"/>
                              </a:rPr>
                              <m:t>2</m:t>
                            </m:r>
                          </m:sup>
                        </m:sSubSup>
                      </m:oMath>
                    </a14:m>
                  </mc:Choice>
                  <mc:Fallback xmlns:m="http://schemas.openxmlformats.org/officeDocument/2006/math" xmlns:w="http://schemas.openxmlformats.org/wordprocessingml/2006/main" xmlns=""/>
                </mc:AlternateContent>
                <a:r>
                  <a:rPr lang="ru-RU" sz="1800"/>
                  <a:t>. </a:t>
                </a:r>
              </a:p>
              <a:p>
                <a:pPr marL="457200" lvl="1" indent="0">
                  <a:lnSpc>
                    <a:spcPct val="120000"/>
                  </a:lnSpc>
                  <a:spcBef>
                    <a:spcPts val="0"/>
                  </a:spcBef>
                  <a:buNone/>
                  <a:defRPr/>
                </a:pPr>
                <a:r>
                  <a:rPr lang="ru-RU" sz="1400"/>
                  <a:t>В случае нелин. Метода </a:t>
                </a:r>
                <mc:AlternateContent>
                  <mc:Choice Requires="a14">
                    <a14:m>
                      <m:oMath xmlns:m="http://schemas.openxmlformats.org/officeDocument/2006/math">
                        <m:sSup>
                          <m:sSupPr>
                            <m:ctrlPr>
                              <a:rPr lang="en-US" sz="1400" i="1">
                                <a:latin typeface="Cambria Math" panose="02040503050406030204" pitchFamily="18" charset="0"/>
                                <a:ea typeface="Cambria Math"/>
                                <a:cs typeface="Cambria Math"/>
                              </a:rPr>
                            </m:ctrlPr>
                          </m:sSupPr>
                          <m:e>
                            <m:r>
                              <a:rPr lang="en-US" sz="1400" i="1">
                                <a:latin typeface="Cambria Math"/>
                                <a:ea typeface="Cambria Math"/>
                              </a:rPr>
                              <m:t>𝐸</m:t>
                            </m:r>
                            <m:r>
                              <a:rPr lang="en-US" sz="1400" i="1">
                                <a:latin typeface="Cambria Math"/>
                                <a:ea typeface="Cambria Math"/>
                              </a:rPr>
                              <m:t>(</m:t>
                            </m:r>
                            <m:acc>
                              <m:accPr>
                                <m:chr m:val="⃗"/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  <a:ea typeface="Cambria Math"/>
                                    <a:cs typeface="Cambria Math"/>
                                  </a:rPr>
                                </m:ctrlPr>
                              </m:accPr>
                              <m:e>
                                <m:r>
                                  <a:rPr lang="en-US" sz="1400" i="1">
                                    <a:latin typeface="Cambria Math"/>
                                    <a:ea typeface="Cambria Math"/>
                                  </a:rPr>
                                  <m:t>𝑤</m:t>
                                </m:r>
                              </m:e>
                            </m:acc>
                            <m:r>
                              <a:rPr lang="en-US" sz="1400" i="1">
                                <a:latin typeface="Cambria Math"/>
                                <a:ea typeface="Cambria Math"/>
                              </a:rPr>
                              <m:t>)=</m:t>
                            </m:r>
                            <m:r>
                              <a:rPr lang="en-US" sz="1400" i="1">
                                <a:latin typeface="Cambria Math"/>
                                <a:ea typeface="Cambria Math"/>
                              </a:rPr>
                              <m:t>𝜖</m:t>
                            </m:r>
                          </m:e>
                          <m:sup>
                            <m:r>
                              <a:rPr lang="en-US" sz="1400" i="1">
                                <a:latin typeface="Cambria Math"/>
                                <a:ea typeface="Cambria Math"/>
                              </a:rPr>
                              <m:t>2</m:t>
                            </m:r>
                          </m:sup>
                        </m:sSup>
                        <m:r>
                          <a:rPr lang="en-US" sz="1400" i="1">
                            <a:latin typeface="Cambria Math"/>
                            <a:ea typeface="Cambria Math"/>
                          </a:rPr>
                          <m:t>(</m:t>
                        </m:r>
                        <m:r>
                          <a:rPr lang="en-US" sz="1400" i="1">
                            <a:latin typeface="Cambria Math"/>
                            <a:ea typeface="Cambria Math"/>
                          </a:rPr>
                          <m:t>𝑤</m:t>
                        </m:r>
                        <m:r>
                          <a:rPr lang="en-US" sz="1400" i="1">
                            <a:latin typeface="Cambria Math"/>
                            <a:ea typeface="Cambria Math"/>
                          </a:rPr>
                          <m:t>)=</m:t>
                        </m:r>
                        <m:f>
                          <m:fPr>
                            <m:ctrlPr>
                              <a:rPr lang="en-US" sz="1400" i="1">
                                <a:latin typeface="Cambria Math" panose="02040503050406030204" pitchFamily="18" charset="0"/>
                                <a:ea typeface="Cambria Math"/>
                                <a:cs typeface="Cambria Math"/>
                              </a:rPr>
                            </m:ctrlPr>
                          </m:fPr>
                          <m:num>
                            <m:r>
                              <a:rPr lang="en-US" sz="1400" i="1">
                                <a:latin typeface="Cambria Math"/>
                                <a:ea typeface="Cambria Math"/>
                              </a:rPr>
                              <m:t>1</m:t>
                            </m:r>
                          </m:num>
                          <m:den>
                            <m:r>
                              <a:rPr lang="en-US" sz="1400" i="1">
                                <a:latin typeface="Cambria Math"/>
                                <a:ea typeface="Cambria Math"/>
                              </a:rPr>
                              <m:t>2</m:t>
                            </m:r>
                          </m:den>
                        </m:f>
                        <m:sSubSup>
                          <m:sSubSupPr>
                            <m:ctrlPr>
                              <a:rPr lang="en-US" sz="1400" i="1">
                                <a:latin typeface="Cambria Math" panose="02040503050406030204" pitchFamily="18" charset="0"/>
                                <a:ea typeface="Cambria Math"/>
                                <a:cs typeface="Cambria Math"/>
                              </a:rPr>
                            </m:ctrlPr>
                          </m:sSub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  <a:ea typeface="Cambria Math"/>
                                    <a:cs typeface="Cambria Math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  <a:ea typeface="Cambria Math"/>
                                        <a:cs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400" i="1">
                                        <a:latin typeface="Cambria Math"/>
                                        <a:ea typeface="Cambria Math"/>
                                      </a:rPr>
                                      <m:t>𝑌</m:t>
                                    </m:r>
                                    <m:r>
                                      <a:rPr lang="en-US" sz="1400" i="1">
                                        <a:latin typeface="Cambria Math"/>
                                        <a:ea typeface="Cambria Math"/>
                                      </a:rPr>
                                      <m:t>−</m:t>
                                    </m:r>
                                    <m:r>
                                      <a:rPr lang="en-US" sz="1400" b="0" i="1">
                                        <a:latin typeface="Cambria Math"/>
                                        <a:ea typeface="Cambria Math"/>
                                      </a:rPr>
                                      <m:t>𝜎</m:t>
                                    </m:r>
                                    <m:r>
                                      <a:rPr lang="en-US" sz="1400" b="0" i="1">
                                        <a:latin typeface="Cambria Math"/>
                                        <a:ea typeface="Cambria Math"/>
                                      </a:rPr>
                                      <m:t>(</m:t>
                                    </m:r>
                                    <m:sSup>
                                      <m:sSupPr>
                                        <m:ctrlPr>
                                          <a:rPr lang="en-US" sz="1400" i="1">
                                            <a:latin typeface="Cambria Math" panose="02040503050406030204" pitchFamily="18" charset="0"/>
                                            <a:ea typeface="Cambria Math"/>
                                            <a:cs typeface="Cambria Math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400" i="1">
                                            <a:latin typeface="Cambria Math"/>
                                            <a:ea typeface="Cambria Math"/>
                                          </a:rPr>
                                          <m:t>𝑤</m:t>
                                        </m:r>
                                      </m:e>
                                      <m:sup>
                                        <m:r>
                                          <a:rPr lang="en-US" sz="1400" i="1">
                                            <a:latin typeface="Cambria Math"/>
                                            <a:ea typeface="Cambria Math"/>
                                          </a:rPr>
                                          <m:t>𝑇</m:t>
                                        </m:r>
                                      </m:sup>
                                    </m:sSup>
                                    <m:r>
                                      <a:rPr lang="en-US" sz="1400" i="1">
                                        <a:latin typeface="Cambria Math"/>
                                        <a:ea typeface="Cambria Math"/>
                                      </a:rPr>
                                      <m:t>𝑋</m:t>
                                    </m:r>
                                    <m:r>
                                      <a:rPr lang="en-US" sz="1400" b="0" i="1">
                                        <a:latin typeface="Cambria Math"/>
                                        <a:ea typeface="Cambria Math"/>
                                      </a:rPr>
                                      <m:t>)</m:t>
                                    </m:r>
                                  </m:e>
                                </m:d>
                              </m:e>
                            </m:d>
                          </m:e>
                          <m:sub>
                            <m:r>
                              <a:rPr lang="en-US" sz="1400" i="1">
                                <a:latin typeface="Cambria Math"/>
                                <a:ea typeface="Cambria Math"/>
                              </a:rPr>
                              <m:t>2</m:t>
                            </m:r>
                          </m:sub>
                          <m:sup>
                            <m:r>
                              <a:rPr lang="en-US" sz="1400" i="1">
                                <a:latin typeface="Cambria Math"/>
                                <a:ea typeface="Cambria Math"/>
                              </a:rPr>
                              <m:t>2</m:t>
                            </m:r>
                          </m:sup>
                        </m:sSubSup>
                      </m:oMath>
                    </a14:m>
                  </mc:Choice>
                  <mc:Fallback xmlns:m="http://schemas.openxmlformats.org/officeDocument/2006/math" xmlns:w="http://schemas.openxmlformats.org/wordprocessingml/2006/main" xmlns=""/>
                </mc:AlternateContent>
                <a:endParaRPr lang="ru-RU" sz="1400"/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  <a:defRPr/>
                </a:pPr>
                <a:r>
                  <a:rPr lang="ru-RU" sz="1800"/>
                  <a:t>вектор антиградиента будет указывать на направление, в котором функция </a:t>
                </a:r>
                <a:r>
                  <a:rPr lang="en-US" sz="1800"/>
                  <a:t>E</a:t>
                </a:r>
                <mc:AlternateContent>
                  <mc:Choice Requires="a14">
                    <a14:m>
                      <m:oMath xmlns:m="http://schemas.openxmlformats.org/officeDocument/2006/math">
                        <m:r>
                          <a:rPr lang="en-US" sz="1800" i="1">
                            <a:latin typeface="Cambria Math"/>
                            <a:ea typeface="Cambria Math"/>
                          </a:rPr>
                          <m:t>(</m:t>
                        </m:r>
                        <m:r>
                          <a:rPr lang="en-US" sz="1800" i="1">
                            <a:latin typeface="Cambria Math"/>
                            <a:ea typeface="Cambria Math"/>
                          </a:rPr>
                          <m:t>𝑤</m:t>
                        </m:r>
                        <m:r>
                          <a:rPr lang="en-US" sz="1800" i="1">
                            <a:latin typeface="Cambria Math"/>
                            <a:ea typeface="Cambria Math"/>
                          </a:rPr>
                          <m:t>)</m:t>
                        </m:r>
                      </m:oMath>
                    </a14:m>
                  </mc:Choice>
                  <mc:Fallback xmlns:m="http://schemas.openxmlformats.org/officeDocument/2006/math" xmlns:w="http://schemas.openxmlformats.org/wordprocessingml/2006/main" xmlns=""/>
                </mc:AlternateContent>
                <a:r>
                  <a:rPr lang="ru-RU" sz="1800"/>
                  <a:t>бывает быстрее всего. </a:t>
                </a:r>
                <a:endParaRPr lang="en-US" sz="1800"/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  <a:defRPr/>
                </a:pPr>
                <mc:AlternateContent>
                  <mc:Choice Requires="a14"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/>
                                  <a:cs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  <a:ea typeface="Cambria Math"/>
                                      <a:cs typeface="Cambria Math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  <a:ea typeface="Cambria Math"/>
                                          <a:cs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800" i="1">
                                          <a:latin typeface="Cambria Math"/>
                                          <a:ea typeface="Cambria Math"/>
                                        </a:rPr>
                                        <m:t>𝑤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1800" i="1">
                                      <a:latin typeface="Cambria Math"/>
                                      <a:ea typeface="Cambria Math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1800" i="1">
                              <a:latin typeface="Cambria Math"/>
                              <a:ea typeface="Cambria Math"/>
                            </a:rPr>
                            <m:t>=</m:t>
                          </m:r>
                          <m:d>
                            <m:d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/>
                                  <a:cs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  <a:ea typeface="Cambria Math"/>
                                      <a:cs typeface="Cambria Math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  <a:ea typeface="Cambria Math"/>
                                          <a:cs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800" i="1">
                                          <a:latin typeface="Cambria Math"/>
                                          <a:ea typeface="Cambria Math"/>
                                        </a:rPr>
                                        <m:t>𝑤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1800" i="1">
                                      <a:latin typeface="Cambria Math"/>
                                      <a:ea typeface="Cambria Math"/>
                                    </a:rPr>
                                    <m:t>𝑘</m:t>
                                  </m:r>
                                  <m:r>
                                    <a:rPr lang="en-US" sz="1800" i="1">
                                      <a:latin typeface="Cambria Math"/>
                                      <a:ea typeface="Cambria Math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1800" i="1">
                              <a:latin typeface="Cambria Math"/>
                              <a:ea typeface="Cambria Math"/>
                            </a:rPr>
                            <m:t>−</m:t>
                          </m:r>
                          <m:r>
                            <a:rPr lang="en-US" sz="1800" i="1">
                              <a:latin typeface="Cambria Math"/>
                              <a:ea typeface="Cambria Math"/>
                            </a:rPr>
                            <m:t>𝜂</m:t>
                          </m:r>
                          <m:r>
                            <a:rPr lang="en-US" sz="1800" i="0">
                              <a:latin typeface="Cambria Math"/>
                              <a:ea typeface="Cambria Math"/>
                            </a:rPr>
                            <m:t>𝛻</m:t>
                          </m:r>
                          <m:r>
                            <a:rPr lang="en-US" sz="1800" i="1">
                              <a:latin typeface="Cambria Math"/>
                              <a:ea typeface="Cambria Math"/>
                            </a:rPr>
                            <m:t>𝐸</m:t>
                          </m:r>
                          <m:d>
                            <m:d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/>
                                  <a:cs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  <a:ea typeface="Cambria Math"/>
                                      <a:cs typeface="Cambria Math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  <a:ea typeface="Cambria Math"/>
                                          <a:cs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800" i="1">
                                          <a:latin typeface="Cambria Math"/>
                                          <a:ea typeface="Cambria Math"/>
                                        </a:rPr>
                                        <m:t>𝑤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1800" i="1">
                                      <a:latin typeface="Cambria Math"/>
                                      <a:ea typeface="Cambria Math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oMath>
                      </m:oMathPara>
                    </a14:m>
                  </mc:Choice>
                  <mc:Fallback xmlns:m="http://schemas.openxmlformats.org/officeDocument/2006/math" xmlns:w="http://schemas.openxmlformats.org/wordprocessingml/2006/main" xmlns=""/>
                </mc:AlternateContent>
                <a:endParaRPr lang="en-US" sz="1800"/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  <a:defRPr/>
                </a:pPr>
                <a:r>
                  <a:rPr lang="ru-RU" sz="1800"/>
                  <a:t>где </a:t>
                </a:r>
                <mc:AlternateContent>
                  <mc:Choice Requires="a14">
                    <a14:m>
                      <m:oMath xmlns:m="http://schemas.openxmlformats.org/officeDocument/2006/math">
                        <m:r>
                          <a:rPr lang="en-US" sz="1800" i="1">
                            <a:latin typeface="Cambria Math"/>
                            <a:ea typeface="Cambria Math"/>
                          </a:rPr>
                          <m:t>𝜂</m:t>
                        </m:r>
                      </m:oMath>
                    </a14:m>
                  </mc:Choice>
                  <mc:Fallback xmlns:m="http://schemas.openxmlformats.org/officeDocument/2006/math" xmlns:w="http://schemas.openxmlformats.org/wordprocessingml/2006/main" xmlns=""/>
                </mc:AlternateContent>
                <a:r>
                  <a:rPr lang="ru-RU" sz="1800"/>
                  <a:t> – шаг градиента (скорость обучения нейронной сети).</a:t>
                </a:r>
                <a:endParaRPr/>
              </a:p>
              <a:p>
                <a:pPr>
                  <a:lnSpc>
                    <a:spcPct val="120000"/>
                  </a:lnSpc>
                  <a:spcBef>
                    <a:spcPts val="0"/>
                  </a:spcBef>
                  <a:defRPr/>
                </a:pPr>
                <a:r>
                  <a:rPr lang="ru-RU" sz="1800"/>
                  <a:t> Градиентный спуск соответствует МНК:</a:t>
                </a:r>
                <a:endParaRPr lang="en-US" sz="1800"/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  <a:defRPr/>
                </a:pPr>
                <a:r>
                  <a:rPr lang="ru-RU" sz="1800"/>
                  <a:t> </a:t>
                </a:r>
                <mc:AlternateContent>
                  <mc:Choice Requires="a14">
                    <a14:m>
                      <m:oMath xmlns:m="http://schemas.openxmlformats.org/officeDocument/2006/math">
                        <m:f>
                          <m:fPr>
                            <m:ctrlPr>
                              <a:rPr lang="en-US" sz="1800" i="1">
                                <a:latin typeface="Cambria Math" panose="02040503050406030204" pitchFamily="18" charset="0"/>
                                <a:ea typeface="Cambria Math"/>
                                <a:cs typeface="Cambria Math"/>
                              </a:rPr>
                            </m:ctrlPr>
                          </m:fPr>
                          <m:num>
                            <m:r>
                              <a:rPr lang="en-US" sz="1800" i="1">
                                <a:latin typeface="Cambria Math"/>
                              </a:rPr>
                              <m:t>𝜕</m:t>
                            </m:r>
                            <m:r>
                              <a:rPr lang="en-US" sz="1800" i="1">
                                <a:latin typeface="Cambria Math"/>
                              </a:rPr>
                              <m:t>𝐸</m:t>
                            </m:r>
                            <m:r>
                              <a:rPr lang="en-US" sz="1800" i="1">
                                <a:latin typeface="Cambria Math"/>
                                <a:ea typeface="Cambria Math"/>
                              </a:rPr>
                              <m:t>(</m:t>
                            </m:r>
                            <m:r>
                              <a:rPr lang="en-US" sz="1800" i="1">
                                <a:latin typeface="Cambria Math"/>
                                <a:ea typeface="Cambria Math"/>
                              </a:rPr>
                              <m:t>𝑤</m:t>
                            </m:r>
                            <m:r>
                              <a:rPr lang="en-US" sz="1800" i="1">
                                <a:latin typeface="Cambria Math"/>
                                <a:ea typeface="Cambria Math"/>
                              </a:rPr>
                              <m:t>)</m:t>
                            </m:r>
                          </m:num>
                          <m:den>
                            <m:r>
                              <a:rPr lang="en-US" sz="1800" i="1">
                                <a:latin typeface="Cambria Math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  <a:ea typeface="Cambria Math"/>
                                    <a:cs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latin typeface="Cambria Math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1800" i="1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</m:den>
                        </m:f>
                        <m:r>
                          <a:rPr lang="en-US" sz="1800" i="1">
                            <a:latin typeface="Cambria Math"/>
                          </a:rPr>
                          <m:t>=</m:t>
                        </m:r>
                        <m:f>
                          <m:fPr>
                            <m:ctrlPr>
                              <a:rPr lang="en-US" sz="1800" i="1">
                                <a:latin typeface="Cambria Math" panose="02040503050406030204" pitchFamily="18" charset="0"/>
                                <a:ea typeface="Cambria Math"/>
                                <a:cs typeface="Cambria Math"/>
                              </a:rPr>
                            </m:ctrlPr>
                          </m:fPr>
                          <m:num>
                            <m:r>
                              <a:rPr lang="en-US" sz="1800" i="1">
                                <a:latin typeface="Cambria Math"/>
                              </a:rPr>
                              <m:t>𝜕</m:t>
                            </m:r>
                          </m:num>
                          <m:den>
                            <m:r>
                              <a:rPr lang="en-US" sz="1800" i="1">
                                <a:latin typeface="Cambria Math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  <a:ea typeface="Cambria Math"/>
                                    <a:cs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latin typeface="Cambria Math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1800" i="1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</m:den>
                        </m:f>
                        <m:d>
                          <m:dPr>
                            <m:ctrlPr>
                              <a:rPr lang="en-US" sz="1800" i="1">
                                <a:latin typeface="Cambria Math" panose="02040503050406030204" pitchFamily="18" charset="0"/>
                                <a:ea typeface="Cambria Math"/>
                                <a:cs typeface="Cambria Math"/>
                              </a:rPr>
                            </m:ctrlPr>
                          </m:dPr>
                          <m:e>
                            <m:r>
                              <a:rPr lang="en-US" sz="1800" i="1">
                                <a:latin typeface="Cambria Math"/>
                              </a:rPr>
                              <m:t>𝑦</m:t>
                            </m:r>
                            <m:r>
                              <a:rPr lang="en-US" sz="1800" i="1">
                                <a:latin typeface="Cambria Math"/>
                              </a:rPr>
                              <m:t>−</m:t>
                            </m:r>
                            <m:nary>
                              <m:naryPr>
                                <m:chr m:val="∑"/>
                                <m:limLoc m:val="subSup"/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  <a:ea typeface="Cambria Math"/>
                                    <a:cs typeface="Cambria Math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5"/>
                                  </m:rPr>
                                  <a:rPr lang="en-US" sz="1800" i="1">
                                    <a:latin typeface="Cambria Math"/>
                                  </a:rPr>
                                  <m:t>𝑖</m:t>
                                </m:r>
                                <m:r>
                                  <a:rPr lang="en-US" sz="1800" i="1">
                                    <a:latin typeface="Cambria Math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sz="1800" i="1">
                                    <a:latin typeface="Cambria Math"/>
                                  </a:rPr>
                                  <m:t>𝑁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  <a:ea typeface="Cambria Math"/>
                                        <a:cs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/>
                                      </a:rPr>
                                      <m:t>𝑗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  <a:ea typeface="Cambria Math"/>
                                        <a:cs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/>
                                      </a:rPr>
                                      <m:t>𝑖𝑗</m:t>
                                    </m:r>
                                  </m:sub>
                                </m:sSub>
                              </m:e>
                            </m:nary>
                          </m:e>
                        </m:d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  <a:ea typeface="Cambria Math"/>
                                <a:cs typeface="Cambria Math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oMath>
                    </a14:m>
                  </mc:Choice>
                  <mc:Fallback xmlns:m="http://schemas.openxmlformats.org/officeDocument/2006/math" xmlns:w="http://schemas.openxmlformats.org/wordprocessingml/2006/main" xmlns=""/>
                </mc:AlternateContent>
                <a:r>
                  <a:rPr lang="en-US" sz="1800"/>
                  <a:t> </a:t>
                </a:r>
                <a:endParaRPr lang="ru-RU" sz="1800"/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  <a:defRPr/>
                </a:pPr>
                <a:r>
                  <a:rPr lang="ru-RU" sz="1800"/>
                  <a:t>Чем ближе значения градиента к экстремуму, тем меньше абсолютные значения градиента. В точке каждого экстремума значения градиента нулевые!.</a:t>
                </a:r>
                <a:endParaRPr/>
              </a:p>
              <a:p>
                <a:pPr>
                  <a:lnSpc>
                    <a:spcPct val="120000"/>
                  </a:lnSpc>
                  <a:spcBef>
                    <a:spcPts val="0"/>
                  </a:spcBef>
                  <a:defRPr/>
                </a:pPr>
                <a:r>
                  <a:rPr lang="ru-RU" sz="1800"/>
                  <a:t>При градиентном спуске больше всего изменяется тот параметр, который имеет самую большую по модулю производную.</a:t>
                </a:r>
                <a:endParaRPr/>
              </a:p>
              <a:p>
                <a:pPr>
                  <a:lnSpc>
                    <a:spcPct val="120000"/>
                  </a:lnSpc>
                  <a:spcBef>
                    <a:spcPts val="0"/>
                  </a:spcBef>
                  <a:defRPr/>
                </a:pPr>
                <a:r>
                  <a:rPr lang="ru-RU" sz="1800"/>
                  <a:t> В дискретном случае все осложняется необходимостью достичь нуля.</a:t>
                </a:r>
                <a:endParaRPr/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  <a:defRPr/>
                </a:pPr>
                <a:r>
                  <a:rPr lang="ru-RU" sz="1800"/>
                  <a:t> Самый важный параметр градиентного спуска – это скорость обучения. </a:t>
                </a:r>
                <a:endParaRPr lang="en-US" sz="160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 bwMode="auto">
              <a:xfrm>
                <a:off x="231095" y="728472"/>
                <a:ext cx="9094468" cy="5876544"/>
              </a:xfrm>
              <a:blipFill>
                <a:blip r:embed="rId2"/>
                <a:stretch>
                  <a:fillRect l="-60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 bwMode="auto">
          <a:xfrm>
            <a:off x="9439447" y="3128134"/>
            <a:ext cx="195681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ru-RU" sz="1600"/>
              <a:t>Разность значений между точками тем меньше, чем ближе к минимуму </a:t>
            </a:r>
            <a:endParaRPr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/>
          <a:stretch/>
        </p:blipFill>
        <p:spPr bwMode="auto">
          <a:xfrm>
            <a:off x="9490069" y="4205353"/>
            <a:ext cx="2070700" cy="20707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/>
          <p:cNvSpPr txBox="1"/>
          <p:nvPr/>
        </p:nvSpPr>
        <p:spPr bwMode="auto">
          <a:xfrm>
            <a:off x="8383905" y="6152608"/>
            <a:ext cx="33413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ru-RU" sz="1600"/>
              <a:t>Пример «плохой» функции, много минимумов</a:t>
            </a:r>
            <a:endParaRPr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/>
          <a:stretch/>
        </p:blipFill>
        <p:spPr bwMode="auto">
          <a:xfrm>
            <a:off x="8980425" y="227196"/>
            <a:ext cx="2874859" cy="28748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w="http://schemas.openxmlformats.org/wordprocessingml/2006/main" xmlns:m="http://schemas.openxmlformats.org/officeDocument/2006/math" xmlns=""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 bwMode="auto"/>
        <p:txBody>
          <a:bodyPr>
            <a:normAutofit/>
          </a:bodyPr>
          <a:lstStyle/>
          <a:p>
            <a:pPr>
              <a:defRPr/>
            </a:pPr>
            <a:r>
              <a:rPr lang="ru-RU" dirty="0" smtClean="0"/>
              <a:t>нейронные </a:t>
            </a:r>
            <a:r>
              <a:rPr lang="ru-RU" dirty="0"/>
              <a:t>сети</a:t>
            </a:r>
          </a:p>
        </p:txBody>
      </p:sp>
      <p:sp>
        <p:nvSpPr>
          <p:cNvPr id="5" name="Подзаголовок 2"/>
          <p:cNvSpPr txBox="1"/>
          <p:nvPr/>
        </p:nvSpPr>
        <p:spPr bwMode="auto">
          <a:xfrm>
            <a:off x="1676400" y="3754438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ru-RU" sz="3200" b="1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w="http://schemas.openxmlformats.org/wordprocessingml/2006/main" xmlns:m="http://schemas.openxmlformats.org/officeDocument/2006/math" xmlns="">
      <p:transition advClick="1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1981200" y="274638"/>
            <a:ext cx="8229600" cy="634082"/>
          </a:xfrm>
        </p:spPr>
        <p:txBody>
          <a:bodyPr>
            <a:normAutofit/>
          </a:bodyPr>
          <a:lstStyle/>
          <a:p>
            <a:pPr lvl="1">
              <a:defRPr/>
            </a:pPr>
            <a:r>
              <a:rPr lang="ru-RU" b="1"/>
              <a:t>Принцип работы нейронных сетей</a:t>
            </a:r>
            <a:endParaRPr lang="ru-RU" sz="2000" b="1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 bwMode="auto">
          <a:xfrm>
            <a:off x="1775520" y="836712"/>
            <a:ext cx="8712968" cy="5688632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ru-RU" sz="1800"/>
              <a:t>Принцип работы нейронной сети типа многослойный персептрон Румельхарта – по другому полносвязная нейронная сать</a:t>
            </a:r>
          </a:p>
        </p:txBody>
      </p:sp>
      <p:pic>
        <p:nvPicPr>
          <p:cNvPr id="4" name="Рисунок 3" descr="https://habrastorage.org/files/195/f7c/fb9/195f7cfb9887458dbf8c7d808891246e.png"/>
          <p:cNvPicPr/>
          <p:nvPr/>
        </p:nvPicPr>
        <p:blipFill>
          <a:blip r:embed="rId2"/>
          <a:stretch/>
        </p:blipFill>
        <p:spPr bwMode="auto">
          <a:xfrm>
            <a:off x="1847528" y="1340768"/>
            <a:ext cx="7776864" cy="374441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Прямоугольник 5"/>
          <p:cNvSpPr/>
          <p:nvPr/>
        </p:nvSpPr>
        <p:spPr bwMode="auto">
          <a:xfrm>
            <a:off x="1793928" y="5158933"/>
            <a:ext cx="862255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ru-RU"/>
              <a:t>Нейроны представляют собой граф, имеющий в качестве узлов нелинейные функции</a:t>
            </a:r>
            <a:endParaRPr/>
          </a:p>
          <a:p>
            <a:pPr>
              <a:defRPr/>
            </a:pPr>
            <a:r>
              <a:rPr lang="ru-RU"/>
              <a:t> преобразующие взвешенную сумму  поступающих на них данных</a:t>
            </a:r>
            <a:endParaRPr lang="en-US"/>
          </a:p>
          <a:p>
            <a:pPr>
              <a:defRPr/>
            </a:pPr>
            <a:r>
              <a:rPr lang="ru-RU"/>
              <a:t>Каждый кружок – это логистическая регрессия.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w="http://schemas.openxmlformats.org/wordprocessingml/2006/main" xmlns:m="http://schemas.openxmlformats.org/officeDocument/2006/math" xmlns="">
      <p:transition advClick="1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1981200" y="274638"/>
            <a:ext cx="8229600" cy="634082"/>
          </a:xfrm>
        </p:spPr>
        <p:txBody>
          <a:bodyPr>
            <a:normAutofit/>
          </a:bodyPr>
          <a:lstStyle/>
          <a:p>
            <a:pPr lvl="1">
              <a:defRPr/>
            </a:pPr>
            <a:r>
              <a:rPr lang="ru-RU" b="1"/>
              <a:t>Основные понятия. Перцептрон, слой</a:t>
            </a:r>
            <a:endParaRPr lang="ru-RU" sz="2000" b="1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 bwMode="auto">
          <a:xfrm>
            <a:off x="1775520" y="836712"/>
            <a:ext cx="8712968" cy="5688632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ru-RU" sz="1800" b="1"/>
              <a:t>Перцептрон</a:t>
            </a:r>
            <a:r>
              <a:rPr lang="ru-RU" sz="1800"/>
              <a:t>— это вычислительная единица, которая получает информацию, производит над ней простые вычисления и передает ее дальше. </a:t>
            </a:r>
            <a:endParaRPr/>
          </a:p>
          <a:p>
            <a:pPr>
              <a:defRPr/>
            </a:pPr>
            <a:r>
              <a:rPr lang="ru-RU" sz="1800"/>
              <a:t>Нейроны делятся на три основных типа: входной, скрытый, выходной. </a:t>
            </a:r>
            <a:endParaRPr/>
          </a:p>
          <a:p>
            <a:pPr>
              <a:defRPr/>
            </a:pPr>
            <a:r>
              <a:rPr lang="ru-RU" sz="1800"/>
              <a:t>У каждого из нейронов есть 2 основных параметра: входные данные (input data) и выходные данные (output data). </a:t>
            </a:r>
            <a:endParaRPr/>
          </a:p>
          <a:p>
            <a:pPr>
              <a:defRPr/>
            </a:pPr>
            <a:r>
              <a:rPr lang="ru-RU" sz="1800"/>
              <a:t>В случае входного нейрона: input=output. </a:t>
            </a:r>
            <a:endParaRPr/>
          </a:p>
          <a:p>
            <a:pPr>
              <a:defRPr/>
            </a:pPr>
            <a:r>
              <a:rPr lang="ru-RU" sz="1800"/>
              <a:t>В остальных, в поле input попадает суммарная информация всех нейронов с предыдущего слоя, после чего, преобразуется по заданному алгоритму и попадает в поле output.</a:t>
            </a:r>
            <a:endParaRPr/>
          </a:p>
          <a:p>
            <a:pPr>
              <a:defRPr/>
            </a:pPr>
            <a:endParaRPr lang="ru-RU" sz="1800"/>
          </a:p>
          <a:p>
            <a:pPr>
              <a:defRPr/>
            </a:pPr>
            <a:endParaRPr lang="ru-RU" sz="1800"/>
          </a:p>
          <a:p>
            <a:pPr>
              <a:defRPr/>
            </a:pPr>
            <a:endParaRPr lang="ru-RU" sz="1800"/>
          </a:p>
          <a:p>
            <a:pPr>
              <a:defRPr/>
            </a:pPr>
            <a:endParaRPr lang="ru-RU" sz="1800"/>
          </a:p>
          <a:p>
            <a:pPr>
              <a:defRPr/>
            </a:pPr>
            <a:endParaRPr lang="ru-RU" sz="1800"/>
          </a:p>
          <a:p>
            <a:pPr marL="0" indent="0">
              <a:buNone/>
              <a:defRPr/>
            </a:pPr>
            <a:r>
              <a:rPr lang="ru-RU" sz="1800"/>
              <a:t>	</a:t>
            </a:r>
            <a:r>
              <a:rPr lang="ru-RU" sz="1600" i="1"/>
              <a:t>Вид перцептрона</a:t>
            </a:r>
          </a:p>
          <a:p>
            <a:pPr>
              <a:defRPr/>
            </a:pPr>
            <a:r>
              <a:rPr lang="ru-RU" sz="1800" b="1"/>
              <a:t>Слой перецптнонов </a:t>
            </a:r>
            <a:r>
              <a:rPr lang="ru-RU" sz="1800"/>
              <a:t>– понятие сиротствующее набору перцептноронов, обрабатывающих единый массив данных.</a:t>
            </a:r>
            <a:endParaRPr/>
          </a:p>
          <a:p>
            <a:pPr marL="1371600" lvl="3" indent="0">
              <a:buNone/>
              <a:defRPr/>
            </a:pPr>
            <a:endParaRPr lang="ru-RU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tretch/>
        </p:blipFill>
        <p:spPr bwMode="auto">
          <a:xfrm>
            <a:off x="2351584" y="3645025"/>
            <a:ext cx="2838450" cy="159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w="http://schemas.openxmlformats.org/wordprocessingml/2006/main" xmlns:m="http://schemas.openxmlformats.org/officeDocument/2006/math" xmlns="">
      <p:transition advClick="1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1991544" y="346646"/>
            <a:ext cx="8229600" cy="634082"/>
          </a:xfrm>
        </p:spPr>
        <p:txBody>
          <a:bodyPr>
            <a:normAutofit fontScale="90000"/>
          </a:bodyPr>
          <a:lstStyle/>
          <a:p>
            <a:pPr lvl="1">
              <a:defRPr/>
            </a:pPr>
            <a:r>
              <a:rPr lang="ru-RU" b="1"/>
              <a:t>Основные понятия. Синапс, матрица весов и понятие о инициализации весов</a:t>
            </a:r>
            <a:endParaRPr lang="ru-RU" sz="2000" b="1"/>
          </a:p>
        </p:txBody>
      </p:sp>
      <p:sp>
        <p:nvSpPr>
          <p:cNvPr id="8" name="Прямоугольник 7"/>
          <p:cNvSpPr/>
          <p:nvPr/>
        </p:nvSpPr>
        <p:spPr bwMode="auto">
          <a:xfrm>
            <a:off x="1991544" y="1080026"/>
            <a:ext cx="8064896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/>
              <a:buChar char="•"/>
              <a:defRPr/>
            </a:pPr>
            <a:r>
              <a:rPr lang="ru-RU" b="1"/>
              <a:t>Синапс</a:t>
            </a:r>
            <a:r>
              <a:rPr lang="ru-RU"/>
              <a:t> это связь между двумя нейронами.</a:t>
            </a:r>
            <a:endParaRPr/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/>
              <a:buChar char="•"/>
              <a:defRPr/>
            </a:pPr>
            <a:r>
              <a:rPr lang="ru-RU"/>
              <a:t> У синапсов 1 параметр — вес. </a:t>
            </a:r>
            <a:endParaRPr/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/>
              <a:buChar char="•"/>
              <a:defRPr/>
            </a:pPr>
            <a:r>
              <a:rPr lang="ru-RU"/>
              <a:t>Благодаря ему, входная информация изменяется, когда передается от одного нейрона к другому. </a:t>
            </a:r>
            <a:endParaRPr/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/>
              <a:buChar char="•"/>
              <a:defRPr/>
            </a:pPr>
            <a:r>
              <a:rPr lang="ru-RU"/>
              <a:t>совокупность весов нейронной сети - матрица весов</a:t>
            </a:r>
            <a:br>
              <a:rPr lang="ru-RU"/>
            </a:br>
            <a:r>
              <a:rPr lang="ru-RU"/>
              <a:t>во время инициализации (старта) нейронной сети, веса расставляются в случайном порядке.</a:t>
            </a:r>
            <a:endParaRPr/>
          </a:p>
        </p:txBody>
      </p:sp>
      <p:pic>
        <p:nvPicPr>
          <p:cNvPr id="5" name="Рисунок 4" descr="https://neuralnet.info/wp-content/uploads/2017/08/3-artificial_neuron_model.png"/>
          <p:cNvPicPr/>
          <p:nvPr/>
        </p:nvPicPr>
        <p:blipFill>
          <a:blip r:embed="rId2"/>
          <a:stretch/>
        </p:blipFill>
        <p:spPr bwMode="auto">
          <a:xfrm>
            <a:off x="2582462" y="3717032"/>
            <a:ext cx="3399790" cy="161480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Рисунок 5" descr="https://neuralnet.info/wp-content/uploads/2017/08/3-one-layer-ann.gif"/>
          <p:cNvPicPr/>
          <p:nvPr/>
        </p:nvPicPr>
        <p:blipFill>
          <a:blip r:embed="rId3"/>
          <a:stretch/>
        </p:blipFill>
        <p:spPr bwMode="auto">
          <a:xfrm>
            <a:off x="6312025" y="3586050"/>
            <a:ext cx="3357131" cy="194539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Прямоугольник 2"/>
          <p:cNvSpPr/>
          <p:nvPr/>
        </p:nvSpPr>
        <p:spPr bwMode="auto">
          <a:xfrm>
            <a:off x="2099420" y="5506763"/>
            <a:ext cx="21146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ru-RU"/>
              <a:t>Синапсы с весом </a:t>
            </a:r>
            <a:r>
              <a:rPr lang="en-US"/>
              <a:t>wi</a:t>
            </a:r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w="http://schemas.openxmlformats.org/wordprocessingml/2006/main" xmlns:m="http://schemas.openxmlformats.org/officeDocument/2006/math" xmlns="">
      <p:transition advClick="1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1991544" y="346646"/>
            <a:ext cx="8229600" cy="634082"/>
          </a:xfrm>
        </p:spPr>
        <p:txBody>
          <a:bodyPr>
            <a:normAutofit fontScale="90000"/>
          </a:bodyPr>
          <a:lstStyle/>
          <a:p>
            <a:pPr lvl="3">
              <a:defRPr/>
            </a:pPr>
            <a:r>
              <a:rPr lang="ru-RU" b="1"/>
              <a:t>Основные понятия. </a:t>
            </a:r>
            <a:r>
              <a:rPr lang="ru-RU" b="1" i="1"/>
              <a:t>Функция активации – сигмоид, гиперболический тангенс, </a:t>
            </a:r>
            <a:r>
              <a:rPr lang="en-US" b="1" i="1"/>
              <a:t>ReLU</a:t>
            </a:r>
            <a:r>
              <a:rPr lang="ru-RU" b="1" i="1"/>
              <a:t>, пороговая</a:t>
            </a:r>
            <a:endParaRPr/>
          </a:p>
        </p:txBody>
      </p:sp>
      <p:sp>
        <p:nvSpPr>
          <p:cNvPr id="8" name="Прямоугольник 7"/>
          <p:cNvSpPr/>
          <p:nvPr/>
        </p:nvSpPr>
        <p:spPr bwMode="auto">
          <a:xfrm>
            <a:off x="1991544" y="1080027"/>
            <a:ext cx="80648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/>
              <a:buChar char="•"/>
              <a:defRPr/>
            </a:pPr>
            <a:r>
              <a:rPr lang="ru-RU"/>
              <a:t>Функция активации — это способ нормализации входных данных (любое число на выходе преобразуется в диапазон, например, 0-1 или -1 - 1</a:t>
            </a:r>
            <a:endParaRPr/>
          </a:p>
        </p:txBody>
      </p:sp>
      <p:pic>
        <p:nvPicPr>
          <p:cNvPr id="10" name="Рисунок 9" descr="https://habrastorage.org/files/150/8ef/062/1508ef06235444c3bc74a942812b4eb7.png"/>
          <p:cNvPicPr/>
          <p:nvPr/>
        </p:nvPicPr>
        <p:blipFill>
          <a:blip r:embed="rId2"/>
          <a:stretch/>
        </p:blipFill>
        <p:spPr bwMode="auto">
          <a:xfrm>
            <a:off x="2279576" y="1988840"/>
            <a:ext cx="1511300" cy="151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Рисунок 10" descr="https://habrastorage.org/files/c71/db2/a75/c71db2a756494e5298ed1d5b5f15cbc9.png"/>
          <p:cNvPicPr/>
          <p:nvPr/>
        </p:nvPicPr>
        <p:blipFill>
          <a:blip r:embed="rId3"/>
          <a:stretch/>
        </p:blipFill>
        <p:spPr bwMode="auto">
          <a:xfrm>
            <a:off x="7081768" y="2024410"/>
            <a:ext cx="1543298" cy="1440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Рисунок 11" descr="https://cdn-images-1.medium.com/max/1600/1*oePAhrm74RNnNEolprmTaQ.png"/>
          <p:cNvPicPr/>
          <p:nvPr/>
        </p:nvPicPr>
        <p:blipFill>
          <a:blip r:embed="rId4"/>
          <a:stretch/>
        </p:blipFill>
        <p:spPr bwMode="auto">
          <a:xfrm>
            <a:off x="2135560" y="4219150"/>
            <a:ext cx="2076450" cy="1615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Рисунок 12" descr="Image3600.gif (1543 bytes)"/>
          <p:cNvPicPr/>
          <p:nvPr/>
        </p:nvPicPr>
        <p:blipFill>
          <a:blip r:embed="rId5"/>
          <a:stretch/>
        </p:blipFill>
        <p:spPr bwMode="auto">
          <a:xfrm>
            <a:off x="6600056" y="4196290"/>
            <a:ext cx="2120900" cy="16383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Прямоугольник 3"/>
          <p:cNvSpPr/>
          <p:nvPr/>
        </p:nvSpPr>
        <p:spPr bwMode="auto">
          <a:xfrm>
            <a:off x="6538722" y="5834590"/>
            <a:ext cx="21757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ru-RU"/>
              <a:t>Пороговая функция</a:t>
            </a:r>
            <a:endParaRPr/>
          </a:p>
        </p:txBody>
      </p:sp>
      <p:sp>
        <p:nvSpPr>
          <p:cNvPr id="14" name="Прямоугольник 13"/>
          <p:cNvSpPr/>
          <p:nvPr/>
        </p:nvSpPr>
        <p:spPr bwMode="auto">
          <a:xfrm>
            <a:off x="2704526" y="5949280"/>
            <a:ext cx="6614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/>
              <a:t>ReLU</a:t>
            </a:r>
            <a:endParaRPr lang="ru-RU"/>
          </a:p>
        </p:txBody>
      </p:sp>
      <p:sp>
        <p:nvSpPr>
          <p:cNvPr id="15" name="Прямоугольник 14"/>
          <p:cNvSpPr/>
          <p:nvPr/>
        </p:nvSpPr>
        <p:spPr bwMode="auto">
          <a:xfrm>
            <a:off x="2843085" y="3645024"/>
            <a:ext cx="1041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ru-RU"/>
              <a:t>Сигмоид</a:t>
            </a:r>
          </a:p>
        </p:txBody>
      </p:sp>
      <p:sp>
        <p:nvSpPr>
          <p:cNvPr id="16" name="Прямоугольник 15"/>
          <p:cNvSpPr/>
          <p:nvPr/>
        </p:nvSpPr>
        <p:spPr bwMode="auto">
          <a:xfrm>
            <a:off x="7332505" y="3642073"/>
            <a:ext cx="27042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ru-RU"/>
              <a:t>Гиперболический тангенс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w="http://schemas.openxmlformats.org/wordprocessingml/2006/main" xmlns:m="http://schemas.openxmlformats.org/officeDocument/2006/math" xmlns="">
      <p:transition advClick="1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1991544" y="346646"/>
            <a:ext cx="8229600" cy="634082"/>
          </a:xfrm>
        </p:spPr>
        <p:txBody>
          <a:bodyPr>
            <a:normAutofit/>
          </a:bodyPr>
          <a:lstStyle/>
          <a:p>
            <a:pPr lvl="1">
              <a:defRPr/>
            </a:pPr>
            <a:r>
              <a:rPr lang="ru-RU" b="1"/>
              <a:t>Основные понятия. Многослойный перцептрон</a:t>
            </a:r>
            <a:endParaRPr lang="ru-RU" sz="2000" b="1"/>
          </a:p>
        </p:txBody>
      </p:sp>
      <p:pic>
        <p:nvPicPr>
          <p:cNvPr id="6" name="Объект 5"/>
          <p:cNvPicPr>
            <a:picLocks noGrp="1"/>
          </p:cNvPicPr>
          <p:nvPr>
            <p:ph idx="1"/>
          </p:nvPr>
        </p:nvPicPr>
        <p:blipFill>
          <a:blip r:embed="rId2"/>
          <a:stretch/>
        </p:blipFill>
        <p:spPr bwMode="auto">
          <a:xfrm>
            <a:off x="2783634" y="1627060"/>
            <a:ext cx="4975947" cy="1945957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Прямоугольник 6"/>
          <p:cNvSpPr/>
          <p:nvPr/>
        </p:nvSpPr>
        <p:spPr bwMode="auto">
          <a:xfrm>
            <a:off x="1991544" y="980729"/>
            <a:ext cx="78488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ru-RU"/>
              <a:t>Формальные нейроны могут объединяться в сети различным образом. Самым распространенным видом сети стал </a:t>
            </a:r>
            <a:r>
              <a:rPr lang="ru-RU" i="1"/>
              <a:t>многослойный перцептрон </a:t>
            </a:r>
            <a:endParaRPr lang="ru-RU"/>
          </a:p>
        </p:txBody>
      </p:sp>
      <p:sp>
        <p:nvSpPr>
          <p:cNvPr id="8" name="Прямоугольник 7"/>
          <p:cNvSpPr/>
          <p:nvPr/>
        </p:nvSpPr>
        <p:spPr bwMode="auto">
          <a:xfrm>
            <a:off x="1775520" y="3573017"/>
            <a:ext cx="8064896" cy="26930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Aft>
                <a:spcPts val="600"/>
              </a:spcAft>
              <a:buFont typeface="Arial"/>
              <a:buChar char="•"/>
              <a:defRPr/>
            </a:pPr>
            <a:r>
              <a:rPr lang="ru-RU"/>
              <a:t>Сеть состоит из произвольного количества слоев нейронов. </a:t>
            </a:r>
            <a:endParaRPr/>
          </a:p>
          <a:p>
            <a:pPr marL="285750" indent="-285750">
              <a:spcAft>
                <a:spcPts val="600"/>
              </a:spcAft>
              <a:buFont typeface="Arial"/>
              <a:buChar char="•"/>
              <a:defRPr/>
            </a:pPr>
            <a:r>
              <a:rPr lang="ru-RU"/>
              <a:t>Нейроны каждого слоя соединяются с нейронами предыдущего и последующего слоев по принципу "каждый с каждым". </a:t>
            </a:r>
            <a:endParaRPr/>
          </a:p>
          <a:p>
            <a:pPr marL="285750" indent="-285750">
              <a:spcAft>
                <a:spcPts val="600"/>
              </a:spcAft>
              <a:buFont typeface="Arial"/>
              <a:buChar char="•"/>
              <a:defRPr/>
            </a:pPr>
            <a:r>
              <a:rPr lang="ru-RU"/>
              <a:t>Первый слой называется </a:t>
            </a:r>
            <a:r>
              <a:rPr lang="ru-RU" i="1"/>
              <a:t>сенсорным </a:t>
            </a:r>
            <a:r>
              <a:rPr lang="ru-RU"/>
              <a:t>или </a:t>
            </a:r>
            <a:r>
              <a:rPr lang="ru-RU" i="1"/>
              <a:t>входным</a:t>
            </a:r>
            <a:r>
              <a:rPr lang="ru-RU"/>
              <a:t>, </a:t>
            </a:r>
            <a:endParaRPr/>
          </a:p>
          <a:p>
            <a:pPr marL="285750" indent="-285750">
              <a:spcAft>
                <a:spcPts val="600"/>
              </a:spcAft>
              <a:buFont typeface="Arial"/>
              <a:buChar char="•"/>
              <a:defRPr/>
            </a:pPr>
            <a:r>
              <a:rPr lang="ru-RU"/>
              <a:t>внутренние слои называются </a:t>
            </a:r>
            <a:r>
              <a:rPr lang="ru-RU" i="1"/>
              <a:t>скрытыми </a:t>
            </a:r>
            <a:r>
              <a:rPr lang="ru-RU"/>
              <a:t>или </a:t>
            </a:r>
            <a:r>
              <a:rPr lang="ru-RU" i="1"/>
              <a:t>ассоциативными</a:t>
            </a:r>
            <a:r>
              <a:rPr lang="ru-RU"/>
              <a:t>, </a:t>
            </a:r>
            <a:endParaRPr/>
          </a:p>
          <a:p>
            <a:pPr marL="285750" indent="-285750">
              <a:spcAft>
                <a:spcPts val="600"/>
              </a:spcAft>
              <a:buFont typeface="Arial"/>
              <a:buChar char="•"/>
              <a:defRPr/>
            </a:pPr>
            <a:r>
              <a:rPr lang="ru-RU"/>
              <a:t>последний — </a:t>
            </a:r>
            <a:r>
              <a:rPr lang="ru-RU" i="1"/>
              <a:t>выходным </a:t>
            </a:r>
            <a:r>
              <a:rPr lang="ru-RU"/>
              <a:t>или </a:t>
            </a:r>
            <a:r>
              <a:rPr lang="ru-RU" i="1"/>
              <a:t>результативным</a:t>
            </a:r>
            <a:r>
              <a:rPr lang="ru-RU"/>
              <a:t>. </a:t>
            </a:r>
            <a:endParaRPr/>
          </a:p>
          <a:p>
            <a:pPr marL="285750" indent="-285750">
              <a:spcAft>
                <a:spcPts val="600"/>
              </a:spcAft>
              <a:buFont typeface="Arial"/>
              <a:buChar char="•"/>
              <a:defRPr/>
            </a:pPr>
            <a:r>
              <a:rPr lang="ru-RU"/>
              <a:t>Количество нейронов в слоях может быть произвольным. Обычно во всех скрытых слоях одинаковое количество нейронов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w="http://schemas.openxmlformats.org/wordprocessingml/2006/main" xmlns:m="http://schemas.openxmlformats.org/officeDocument/2006/math" xmlns="">
      <p:transition advClick="1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2161795" y="413131"/>
            <a:ext cx="7986713" cy="501650"/>
          </a:xfrm>
        </p:spPr>
        <p:txBody>
          <a:bodyPr>
            <a:noAutofit/>
          </a:bodyPr>
          <a:lstStyle/>
          <a:p>
            <a:pPr algn="ctr">
              <a:defRPr/>
            </a:pPr>
            <a:r>
              <a:rPr lang="ru-RU" sz="2400" b="1"/>
              <a:t>Метод обратного распространения ошибки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 bwMode="auto">
              <a:xfrm>
                <a:off x="228600" y="950226"/>
                <a:ext cx="11620499" cy="5485577"/>
              </a:xfrm>
            </p:spPr>
            <p:txBody>
              <a:bodyPr>
                <a:normAutofit/>
              </a:bodyPr>
              <a:lstStyle/>
              <a:p>
                <a:pPr marL="182563" lvl="1" indent="-182563">
                  <a:tabLst>
                    <a:tab pos="450850" algn="l"/>
                  </a:tabLst>
                  <a:defRPr/>
                </a:pPr>
                <a:r>
                  <a:rPr lang="ru-RU" sz="2200" b="1"/>
                  <a:t>Практически все алгоритмы обучения современных нейронных сетей - модификации градиентного спуска – метода обратного распространения ошибки.</a:t>
                </a:r>
              </a:p>
              <a:p>
                <a:pPr marL="182563" lvl="1" indent="-182563">
                  <a:tabLst>
                    <a:tab pos="450850" algn="l"/>
                  </a:tabLst>
                  <a:defRPr/>
                </a:pPr>
                <a:r>
                  <a:rPr lang="ru-RU" sz="2200" b="1"/>
                  <a:t>В нейронной сети целевая функция (функция потерь) </a:t>
                </a:r>
                <a:r>
                  <a:rPr lang="ru-RU" sz="2200"/>
                  <a:t>— это сложная композиция нескольких функций, предполагается, что целевая функция гладкая и от нее можно взять производную.</a:t>
                </a:r>
                <a:endParaRPr/>
              </a:p>
              <a:p>
                <a:pPr marL="182563" lvl="1" indent="-182563">
                  <a:tabLst>
                    <a:tab pos="450850" algn="l"/>
                  </a:tabLst>
                  <a:defRPr/>
                </a:pPr>
                <a:r>
                  <a:rPr lang="ru-RU" sz="2200"/>
                  <a:t>Рассчитанное значение функции потерь необходимо пересчитать для всех предыдущих значений весов и для всех слоев. Метод такого пересчета – это </a:t>
                </a:r>
                <a:r>
                  <a:rPr lang="ru-RU" sz="2200" b="1"/>
                  <a:t>т.н. методом обратного распространения ошибки.</a:t>
                </a:r>
              </a:p>
              <a:p>
                <a:pPr marL="182563" lvl="1" indent="-182563">
                  <a:tabLst>
                    <a:tab pos="450850" algn="l"/>
                  </a:tabLst>
                  <a:defRPr/>
                </a:pPr>
                <a:r>
                  <a:rPr lang="ru-RU" sz="2200"/>
                  <a:t>Правило обновления весов в нейронных сетях </a:t>
                </a:r>
                <a:endParaRPr/>
              </a:p>
              <a:p>
                <a:pPr marL="0" lvl="1" indent="0" algn="ctr">
                  <a:buNone/>
                  <a:tabLst>
                    <a:tab pos="450850" algn="l"/>
                  </a:tabLst>
                  <a:defRPr/>
                </a:pPr>
                <mc:AlternateContent>
                  <mc:Choice Requires="a14"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2200" i="1">
                                <a:latin typeface="Cambria Math" panose="02040503050406030204" pitchFamily="18" charset="0"/>
                                <a:ea typeface="Cambria Math"/>
                                <a:cs typeface="Cambria Math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latin typeface="Cambria Math"/>
                                <a:ea typeface="Cambria Math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200" i="1">
                                <a:latin typeface="Cambria Math"/>
                                <a:ea typeface="Cambria Math"/>
                              </a:rPr>
                              <m:t>𝑡</m:t>
                            </m:r>
                          </m:sub>
                        </m:sSub>
                        <m:r>
                          <a:rPr lang="en-US" sz="2200" i="1">
                            <a:latin typeface="Cambria Math"/>
                            <a:ea typeface="Cambria Math"/>
                          </a:rPr>
                          <m:t>=</m:t>
                        </m:r>
                        <m:sSub>
                          <m:sSubPr>
                            <m:ctrlPr>
                              <a:rPr lang="en-US" sz="2200" i="1">
                                <a:latin typeface="Cambria Math" panose="02040503050406030204" pitchFamily="18" charset="0"/>
                                <a:ea typeface="Cambria Math"/>
                                <a:cs typeface="Cambria Math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latin typeface="Cambria Math"/>
                                <a:ea typeface="Cambria Math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200" i="1">
                                <a:latin typeface="Cambria Math"/>
                                <a:ea typeface="Cambria Math"/>
                              </a:rPr>
                              <m:t>𝑡</m:t>
                            </m:r>
                            <m:r>
                              <a:rPr lang="en-US" sz="2200" i="1">
                                <a:latin typeface="Cambria Math"/>
                                <a:ea typeface="Cambria Math"/>
                              </a:rPr>
                              <m:t>−1</m:t>
                            </m:r>
                          </m:sub>
                        </m:sSub>
                        <m:r>
                          <a:rPr lang="en-US" sz="2200" i="1">
                            <a:latin typeface="Cambria Math"/>
                            <a:ea typeface="Cambria Math"/>
                          </a:rPr>
                          <m:t>−</m:t>
                        </m:r>
                        <m:r>
                          <a:rPr lang="en-US" sz="2200" i="1">
                            <a:latin typeface="Cambria Math"/>
                            <a:ea typeface="Cambria Math"/>
                          </a:rPr>
                          <m:t>𝜂𝛻</m:t>
                        </m:r>
                        <m:r>
                          <a:rPr lang="en-US" sz="2200" i="1">
                            <a:latin typeface="Cambria Math"/>
                            <a:ea typeface="Cambria Math"/>
                          </a:rPr>
                          <m:t>𝐸</m:t>
                        </m:r>
                        <m:d>
                          <m:dPr>
                            <m:ctrlPr>
                              <a:rPr lang="en-US" sz="2200" i="1">
                                <a:latin typeface="Cambria Math" panose="02040503050406030204" pitchFamily="18" charset="0"/>
                                <a:ea typeface="Cambria Math"/>
                                <a:cs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200" i="1">
                                    <a:latin typeface="Cambria Math" panose="02040503050406030204" pitchFamily="18" charset="0"/>
                                    <a:ea typeface="Cambria Math"/>
                                    <a:cs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200" i="1">
                                    <a:latin typeface="Cambria Math"/>
                                    <a:ea typeface="Cambria Math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2200" i="1">
                                    <a:latin typeface="Cambria Math"/>
                                    <a:ea typeface="Cambria Math"/>
                                  </a:rPr>
                                  <m:t>𝑡</m:t>
                                </m:r>
                                <m:r>
                                  <a:rPr lang="en-US" sz="2200" i="1">
                                    <a:latin typeface="Cambria Math"/>
                                    <a:ea typeface="Cambria Math"/>
                                  </a:rPr>
                                  <m:t>−1</m:t>
                                </m:r>
                              </m:sub>
                            </m:sSub>
                          </m:e>
                        </m:d>
                        <m:r>
                          <a:rPr lang="en-US" sz="2200" i="1">
                            <a:latin typeface="Cambria Math"/>
                            <a:ea typeface="Cambria Math"/>
                          </a:rPr>
                          <m:t>=</m:t>
                        </m:r>
                        <m:sSub>
                          <m:sSubPr>
                            <m:ctrlPr>
                              <a:rPr lang="en-US" sz="2200" i="1">
                                <a:latin typeface="Cambria Math" panose="02040503050406030204" pitchFamily="18" charset="0"/>
                                <a:ea typeface="Cambria Math"/>
                                <a:cs typeface="Cambria Math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latin typeface="Cambria Math"/>
                                <a:ea typeface="Cambria Math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200" i="1">
                                <a:latin typeface="Cambria Math"/>
                                <a:ea typeface="Cambria Math"/>
                              </a:rPr>
                              <m:t>𝑡</m:t>
                            </m:r>
                            <m:r>
                              <a:rPr lang="en-US" sz="2200" i="1">
                                <a:latin typeface="Cambria Math"/>
                                <a:ea typeface="Cambria Math"/>
                              </a:rPr>
                              <m:t>−1</m:t>
                            </m:r>
                          </m:sub>
                        </m:sSub>
                        <m:r>
                          <a:rPr lang="en-US" sz="2200" i="1">
                            <a:latin typeface="Cambria Math"/>
                            <a:ea typeface="Cambria Math"/>
                          </a:rPr>
                          <m:t>−</m:t>
                        </m:r>
                        <m:r>
                          <a:rPr lang="en-US" sz="2200" i="1">
                            <a:latin typeface="Cambria Math"/>
                            <a:ea typeface="Cambria Math"/>
                          </a:rPr>
                          <m:t>𝜂</m:t>
                        </m:r>
                        <m:nary>
                          <m:naryPr>
                            <m:chr m:val="∑"/>
                            <m:limLoc m:val="subSup"/>
                            <m:ctrlPr>
                              <a:rPr lang="en-US" sz="2200" i="1">
                                <a:latin typeface="Cambria Math" panose="02040503050406030204" pitchFamily="18" charset="0"/>
                                <a:ea typeface="Cambria Math"/>
                                <a:cs typeface="Cambria Math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2200" i="1">
                                <a:latin typeface="Cambria Math"/>
                                <a:ea typeface="Cambria Math"/>
                              </a:rPr>
                              <m:t>𝑥</m:t>
                            </m:r>
                            <m:r>
                              <a:rPr lang="en-US" sz="2200" i="1">
                                <a:latin typeface="Cambria Math"/>
                                <a:ea typeface="Cambria Math"/>
                              </a:rPr>
                              <m:t>,</m:t>
                            </m:r>
                            <m:r>
                              <a:rPr lang="en-US" sz="2200" i="1">
                                <a:latin typeface="Cambria Math"/>
                                <a:ea typeface="Cambria Math"/>
                              </a:rPr>
                              <m:t>𝑦</m:t>
                            </m:r>
                          </m:sub>
                          <m:sup/>
                          <m:e>
                            <m:r>
                              <a:rPr lang="en-US" sz="2200" i="0">
                                <a:latin typeface="Cambria Math"/>
                                <a:ea typeface="Cambria Math"/>
                              </a:rPr>
                              <m:t>𝛻</m:t>
                            </m:r>
                            <m:r>
                              <a:rPr lang="en-US" sz="2200" i="1">
                                <a:latin typeface="Cambria Math"/>
                                <a:ea typeface="Cambria Math"/>
                              </a:rPr>
                              <m:t>𝐸</m:t>
                            </m:r>
                            <m:d>
                              <m:dPr>
                                <m:ctrlPr>
                                  <a:rPr lang="en-US" sz="2200" i="1">
                                    <a:latin typeface="Cambria Math" panose="02040503050406030204" pitchFamily="18" charset="0"/>
                                    <a:ea typeface="Cambria Math"/>
                                    <a:cs typeface="Cambria Math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  <a:ea typeface="Cambria Math"/>
                                        <a:cs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i="1">
                                        <a:latin typeface="Cambria Math"/>
                                        <a:ea typeface="Cambria Math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200" i="1">
                                        <a:latin typeface="Cambria Math"/>
                                        <a:ea typeface="Cambria Math"/>
                                      </a:rPr>
                                      <m:t>𝑡</m:t>
                                    </m:r>
                                    <m:r>
                                      <a:rPr lang="en-US" sz="2200" i="1">
                                        <a:latin typeface="Cambria Math"/>
                                        <a:ea typeface="Cambria Math"/>
                                      </a:rPr>
                                      <m:t>−1</m:t>
                                    </m:r>
                                  </m:sub>
                                </m:sSub>
                                <m:r>
                                  <a:rPr lang="en-US" sz="2200" i="1">
                                    <a:latin typeface="Cambria Math"/>
                                    <a:ea typeface="Cambria Math"/>
                                  </a:rPr>
                                  <m:t>, </m:t>
                                </m:r>
                                <m:r>
                                  <a:rPr lang="en-US" sz="2200" i="1">
                                    <a:latin typeface="Cambria Math"/>
                                    <a:ea typeface="Cambria Math"/>
                                  </a:rPr>
                                  <m:t>𝑥</m:t>
                                </m:r>
                                <m:r>
                                  <a:rPr lang="en-US" sz="2200" i="1">
                                    <a:latin typeface="Cambria Math"/>
                                    <a:ea typeface="Cambria Math"/>
                                  </a:rPr>
                                  <m:t>,</m:t>
                                </m:r>
                                <m:r>
                                  <a:rPr lang="en-US" sz="2200" i="1">
                                    <a:latin typeface="Cambria Math"/>
                                    <a:ea typeface="Cambria Math"/>
                                  </a:rPr>
                                  <m:t>𝑦</m:t>
                                </m:r>
                              </m:e>
                            </m:d>
                          </m:e>
                        </m:nary>
                      </m:oMath>
                    </a14:m>
                  </mc:Choice>
                  <mc:Fallback xmlns:m="http://schemas.openxmlformats.org/officeDocument/2006/math" xmlns:w="http://schemas.openxmlformats.org/wordprocessingml/2006/main" xmlns=""/>
                </mc:AlternateContent>
                <a:r>
                  <a:rPr lang="ru-RU" sz="2200"/>
                  <a:t>,</a:t>
                </a:r>
                <a:endParaRPr lang="en-US" sz="2200"/>
              </a:p>
              <a:p>
                <a:pPr marL="0" lvl="1" indent="0">
                  <a:buNone/>
                  <a:tabLst>
                    <a:tab pos="450850" algn="l"/>
                  </a:tabLst>
                  <a:defRPr/>
                </a:pPr>
                <a:r>
                  <a:rPr lang="ru-RU" sz="2200"/>
                  <a:t>То есть градиент считается по всем входным данным </a:t>
                </a:r>
                <mc:AlternateContent>
                  <mc:Choice Requires="a14">
                    <a14:m>
                      <m:oMath xmlns:m="http://schemas.openxmlformats.org/officeDocument/2006/math">
                        <m:r>
                          <a:rPr lang="en-US" sz="2200" i="1">
                            <a:latin typeface="Cambria Math"/>
                          </a:rPr>
                          <m:t>𝑥</m:t>
                        </m:r>
                        <m:r>
                          <a:rPr lang="ru-RU" sz="2200" i="1">
                            <a:latin typeface="Cambria Math"/>
                          </a:rPr>
                          <m:t> и ответам </m:t>
                        </m:r>
                        <m:r>
                          <m:rPr>
                            <m:sty m:val="p"/>
                          </m:rPr>
                          <a:rPr lang="en-US" sz="2200">
                            <a:latin typeface="Cambria Math"/>
                          </a:rPr>
                          <m:t>y</m:t>
                        </m:r>
                        <m:r>
                          <a:rPr lang="en-US" sz="2200">
                            <a:latin typeface="Cambria Math"/>
                          </a:rPr>
                          <m:t>.</m:t>
                        </m:r>
                      </m:oMath>
                    </a14:m>
                  </mc:Choice>
                  <mc:Fallback xmlns:m="http://schemas.openxmlformats.org/officeDocument/2006/math" xmlns:w="http://schemas.openxmlformats.org/wordprocessingml/2006/main" xmlns=""/>
                </mc:AlternateContent>
                <a:endParaRPr lang="ru-RU" sz="2200"/>
              </a:p>
              <a:p>
                <a:pPr marL="0" lvl="1" indent="0">
                  <a:buNone/>
                  <a:tabLst>
                    <a:tab pos="450850" algn="l"/>
                  </a:tabLst>
                  <a:defRPr/>
                </a:pPr>
                <a:r>
                  <a:rPr lang="ru-RU" sz="2200"/>
                  <a:t>На практике градиент считают по пакетам (выборкам данных, а не по всем данным одновременно)</a:t>
                </a:r>
                <a:r>
                  <a:rPr lang="en-US" sz="2200"/>
                  <a:t> – </a:t>
                </a:r>
                <a:r>
                  <a:rPr lang="ru-RU" sz="2200"/>
                  <a:t>стохастический пакетный спуск (пакет – батч).</a:t>
                </a:r>
                <a:endParaRPr lang="en-US" sz="220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 bwMode="auto">
              <a:xfrm>
                <a:off x="228600" y="950226"/>
                <a:ext cx="11620499" cy="5485577"/>
              </a:xfrm>
              <a:blipFill>
                <a:blip r:embed="rId2"/>
                <a:stretch>
                  <a:fillRect l="-682" t="-144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w="http://schemas.openxmlformats.org/wordprocessingml/2006/main" xmlns:m="http://schemas.openxmlformats.org/officeDocument/2006/math" xmlns=""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 bwMode="auto"/>
        <p:txBody>
          <a:bodyPr>
            <a:normAutofit/>
          </a:bodyPr>
          <a:lstStyle/>
          <a:p>
            <a:pPr>
              <a:defRPr/>
            </a:pPr>
            <a:r>
              <a:rPr lang="ru-RU"/>
              <a:t>Про задачи нейронных сети</a:t>
            </a:r>
          </a:p>
        </p:txBody>
      </p:sp>
      <p:sp>
        <p:nvSpPr>
          <p:cNvPr id="5" name="Подзаголовок 2"/>
          <p:cNvSpPr txBox="1"/>
          <p:nvPr/>
        </p:nvSpPr>
        <p:spPr bwMode="auto">
          <a:xfrm>
            <a:off x="1676400" y="3754438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ru-RU" sz="3200" b="1"/>
              <a:t>Лекция 2. Особенности искусственных нейронных сетей в задачах компьютерного зрения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w="http://schemas.openxmlformats.org/wordprocessingml/2006/main" xmlns:m="http://schemas.openxmlformats.org/officeDocument/2006/math" xmlns="">
      <p:transition advClick="1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 bwMode="auto"/>
        <p:txBody>
          <a:bodyPr>
            <a:normAutofit fontScale="90000"/>
          </a:bodyPr>
          <a:lstStyle/>
          <a:p>
            <a:pPr>
              <a:defRPr/>
            </a:pPr>
            <a:r>
              <a:rPr lang="ru-RU"/>
              <a:t>Признаки – ключ к решению задач компьютерного зрения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 bwMode="auto"/>
        <p:txBody>
          <a:bodyPr>
            <a:normAutofit/>
          </a:bodyPr>
          <a:lstStyle/>
          <a:p>
            <a:pPr>
              <a:defRPr/>
            </a:pPr>
            <a:r>
              <a:rPr lang="ru-RU" sz="3200" b="1"/>
              <a:t>Лекция 2. Особенности искусственных нейронных сетей в задачах компьютерного зрения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w="http://schemas.openxmlformats.org/wordprocessingml/2006/main" xmlns:m="http://schemas.openxmlformats.org/officeDocument/2006/math" xmlns=""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2152648" y="120151"/>
            <a:ext cx="8031461" cy="544738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ru-RU" sz="2800" b="1"/>
              <a:t>Сверточные нейронные сети. </a:t>
            </a:r>
            <a:br>
              <a:rPr lang="ru-RU" sz="2800" b="1"/>
            </a:br>
            <a:r>
              <a:rPr lang="ru-RU" sz="2800" b="1"/>
              <a:t>Общая структура</a:t>
            </a:r>
            <a:r>
              <a:rPr lang="en-US" sz="2800" b="1"/>
              <a:t> </a:t>
            </a:r>
            <a:r>
              <a:rPr lang="ru-RU" sz="2800" b="1"/>
              <a:t>глубоких нейронных сетей</a:t>
            </a:r>
          </a:p>
        </p:txBody>
      </p:sp>
      <p:pic>
        <p:nvPicPr>
          <p:cNvPr id="4098" name="Picture 2" descr="Ð Ð¸ÑÑÐ½Ð¾Ðº 5. - ÐÐ±ÑÐ°Ð±Ð¾ÑÐºÐ° Ð¸Ð·Ð¾Ð±ÑÐ°Ð¶ÐµÐ½Ð¸Ñ ÑÐ»Ð¾ÑÐ¼Ð¸ CNN"/>
          <p:cNvPicPr>
            <a:picLocks noChangeAspect="1" noChangeArrowheads="1"/>
          </p:cNvPicPr>
          <p:nvPr/>
        </p:nvPicPr>
        <p:blipFill>
          <a:blip r:embed="rId2"/>
          <a:stretch/>
        </p:blipFill>
        <p:spPr bwMode="auto">
          <a:xfrm>
            <a:off x="2927648" y="2737577"/>
            <a:ext cx="7129509" cy="3464661"/>
          </a:xfrm>
          <a:prstGeom prst="rect">
            <a:avLst/>
          </a:prstGeom>
          <a:noFill/>
        </p:spPr>
      </p:pic>
      <p:pic>
        <p:nvPicPr>
          <p:cNvPr id="4100" name="Picture 4" descr="https://habrastorage.org/webt/4r/8-/t4/4r8-t4d26oc1pw5tt3pd373qa2g.png"/>
          <p:cNvPicPr>
            <a:picLocks noChangeAspect="1" noChangeArrowheads="1"/>
          </p:cNvPicPr>
          <p:nvPr/>
        </p:nvPicPr>
        <p:blipFill>
          <a:blip r:embed="rId3"/>
          <a:stretch/>
        </p:blipFill>
        <p:spPr bwMode="auto">
          <a:xfrm>
            <a:off x="3559445" y="989693"/>
            <a:ext cx="5217865" cy="1422231"/>
          </a:xfrm>
          <a:prstGeom prst="rect">
            <a:avLst/>
          </a:prstGeom>
          <a:noFill/>
        </p:spPr>
      </p:pic>
      <p:sp>
        <p:nvSpPr>
          <p:cNvPr id="4" name="Прямоугольник 3"/>
          <p:cNvSpPr/>
          <p:nvPr/>
        </p:nvSpPr>
        <p:spPr bwMode="auto">
          <a:xfrm>
            <a:off x="2078758" y="6202239"/>
            <a:ext cx="762260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ru-RU"/>
              <a:t>См. как работает сеть по ссылке: </a:t>
            </a:r>
            <a:r>
              <a:rPr lang="ru-RU" u="sng">
                <a:hlinkClick r:id="rId4" tooltip="https://www.cs.cmu.edu/~aharley/vis/conv/"/>
              </a:rPr>
              <a:t>https://www.cs.cmu.edu/~aharley/vis/conv/</a:t>
            </a:r>
            <a:endParaRPr lang="en-US"/>
          </a:p>
          <a:p>
            <a:pPr>
              <a:defRPr/>
            </a:pPr>
            <a:r>
              <a:rPr lang="ru-RU"/>
              <a:t>И  также тут </a:t>
            </a:r>
            <a:r>
              <a:rPr lang="en-US"/>
              <a:t>here </a:t>
            </a:r>
            <a:r>
              <a:rPr lang="en-US" u="sng">
                <a:hlinkClick r:id="rId5" tooltip="https://transcranial.github.io/keras-js/#/"/>
              </a:rPr>
              <a:t>https://transcranial.github.io/keras-js/#/</a:t>
            </a:r>
            <a:endParaRPr lang="ru-RU"/>
          </a:p>
        </p:txBody>
      </p:sp>
      <p:cxnSp>
        <p:nvCxnSpPr>
          <p:cNvPr id="5" name="Прямая соединительная линия 4"/>
          <p:cNvCxnSpPr>
            <a:cxnSpLocks/>
          </p:cNvCxnSpPr>
          <p:nvPr/>
        </p:nvCxnSpPr>
        <p:spPr bwMode="auto">
          <a:xfrm>
            <a:off x="5159896" y="2060848"/>
            <a:ext cx="0" cy="21602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Прямая соединительная линия 6"/>
          <p:cNvCxnSpPr>
            <a:cxnSpLocks/>
          </p:cNvCxnSpPr>
          <p:nvPr/>
        </p:nvCxnSpPr>
        <p:spPr bwMode="auto">
          <a:xfrm>
            <a:off x="5159896" y="2276872"/>
            <a:ext cx="201622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единительная линия 8"/>
          <p:cNvCxnSpPr>
            <a:cxnSpLocks/>
          </p:cNvCxnSpPr>
          <p:nvPr/>
        </p:nvCxnSpPr>
        <p:spPr bwMode="auto">
          <a:xfrm flipV="1">
            <a:off x="7176120" y="1988840"/>
            <a:ext cx="0" cy="28803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Прямоугольник 9"/>
          <p:cNvSpPr/>
          <p:nvPr/>
        </p:nvSpPr>
        <p:spPr bwMode="auto">
          <a:xfrm>
            <a:off x="3255948" y="2279644"/>
            <a:ext cx="4115468" cy="3483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ru-RU">
                <a:solidFill>
                  <a:srgbClr val="FF0000"/>
                </a:solidFill>
              </a:rPr>
              <a:t>Выделение признаков</a:t>
            </a:r>
            <a:endParaRPr/>
          </a:p>
          <a:p>
            <a:pPr algn="ctr">
              <a:defRPr/>
            </a:pPr>
            <a:r>
              <a:rPr lang="en-US">
                <a:solidFill>
                  <a:srgbClr val="FF0000"/>
                </a:solidFill>
              </a:rPr>
              <a:t>Feature extractor</a:t>
            </a:r>
            <a:endParaRPr lang="ru-RU">
              <a:solidFill>
                <a:srgbClr val="FF0000"/>
              </a:solidFill>
            </a:endParaRPr>
          </a:p>
        </p:txBody>
      </p:sp>
      <p:sp>
        <p:nvSpPr>
          <p:cNvPr id="13" name="Прямоугольник 12"/>
          <p:cNvSpPr/>
          <p:nvPr/>
        </p:nvSpPr>
        <p:spPr bwMode="auto">
          <a:xfrm>
            <a:off x="7249934" y="2001086"/>
            <a:ext cx="2376264" cy="7324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ru-RU">
                <a:solidFill>
                  <a:srgbClr val="FF0000"/>
                </a:solidFill>
              </a:rPr>
              <a:t>Принятие решений/оценка/</a:t>
            </a:r>
            <a:br>
              <a:rPr lang="ru-RU">
                <a:solidFill>
                  <a:srgbClr val="FF0000"/>
                </a:solidFill>
              </a:rPr>
            </a:br>
            <a:r>
              <a:rPr lang="ru-RU">
                <a:solidFill>
                  <a:srgbClr val="FF0000"/>
                </a:solidFill>
              </a:rPr>
              <a:t>предсказание</a:t>
            </a:r>
            <a:endParaRPr/>
          </a:p>
        </p:txBody>
      </p:sp>
      <p:cxnSp>
        <p:nvCxnSpPr>
          <p:cNvPr id="12" name="Прямая соединительная линия 11"/>
          <p:cNvCxnSpPr>
            <a:cxnSpLocks/>
          </p:cNvCxnSpPr>
          <p:nvPr/>
        </p:nvCxnSpPr>
        <p:spPr bwMode="auto">
          <a:xfrm flipV="1">
            <a:off x="7248128" y="989692"/>
            <a:ext cx="0" cy="27906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единительная линия 14"/>
          <p:cNvCxnSpPr>
            <a:cxnSpLocks/>
          </p:cNvCxnSpPr>
          <p:nvPr/>
        </p:nvCxnSpPr>
        <p:spPr bwMode="auto">
          <a:xfrm>
            <a:off x="7248128" y="986489"/>
            <a:ext cx="144016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/>
          <p:cNvCxnSpPr>
            <a:cxnSpLocks/>
          </p:cNvCxnSpPr>
          <p:nvPr/>
        </p:nvCxnSpPr>
        <p:spPr bwMode="auto">
          <a:xfrm>
            <a:off x="8688288" y="986490"/>
            <a:ext cx="0" cy="35427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Прямоугольник 19"/>
          <p:cNvSpPr/>
          <p:nvPr/>
        </p:nvSpPr>
        <p:spPr bwMode="auto">
          <a:xfrm>
            <a:off x="6152951" y="695255"/>
            <a:ext cx="3456384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ru-RU">
                <a:solidFill>
                  <a:srgbClr val="FF0000"/>
                </a:solidFill>
              </a:rPr>
              <a:t>Головные слои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w="http://schemas.openxmlformats.org/wordprocessingml/2006/main" xmlns:m="http://schemas.openxmlformats.org/officeDocument/2006/math" xmlns=""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/>
          <p:cNvSpPr/>
          <p:nvPr/>
        </p:nvSpPr>
        <p:spPr bwMode="auto">
          <a:xfrm>
            <a:off x="4213400" y="5198471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ru-RU">
                <a:solidFill>
                  <a:schemeClr val="bg1">
                    <a:lumMod val="85000"/>
                  </a:schemeClr>
                </a:solidFill>
              </a:rPr>
              <a:t>https://www.altexsoft.com/blog/image-recognition-neural-networks-use-cases/</a:t>
            </a:r>
            <a:endParaRPr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1991544" y="116632"/>
            <a:ext cx="8229600" cy="634082"/>
          </a:xfrm>
        </p:spPr>
        <p:txBody>
          <a:bodyPr>
            <a:normAutofit/>
          </a:bodyPr>
          <a:lstStyle/>
          <a:p>
            <a:pPr lvl="2" algn="ctr">
              <a:spcBef>
                <a:spcPts val="0"/>
              </a:spcBef>
              <a:defRPr/>
            </a:pPr>
            <a:r>
              <a:rPr lang="ru-RU" sz="2800" b="1"/>
              <a:t>Обучение с учителем</a:t>
            </a:r>
            <a:r>
              <a:rPr lang="en-US" sz="2800" b="1"/>
              <a:t> (Supervised learning)</a:t>
            </a:r>
            <a:endParaRPr lang="ru-RU" sz="280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 bwMode="auto">
          <a:xfrm>
            <a:off x="1775520" y="764704"/>
            <a:ext cx="8640960" cy="5976664"/>
          </a:xfrm>
        </p:spPr>
        <p:txBody>
          <a:bodyPr>
            <a:normAutofit/>
          </a:bodyPr>
          <a:lstStyle/>
          <a:p>
            <a:pPr marL="0" indent="0">
              <a:buNone/>
              <a:defRPr/>
            </a:pPr>
            <a:r>
              <a:rPr lang="ru-RU" sz="2200" b="1" i="1"/>
              <a:t>Обучение с учителем требует наличия тренировочной выборки с заранее известными ответами.</a:t>
            </a:r>
            <a:endParaRPr/>
          </a:p>
          <a:p>
            <a:pPr>
              <a:defRPr/>
            </a:pPr>
            <a:r>
              <a:rPr lang="ru-RU" sz="2200" b="1"/>
              <a:t>Классификация</a:t>
            </a:r>
            <a:r>
              <a:rPr lang="ru-RU" sz="2200"/>
              <a:t> </a:t>
            </a:r>
            <a:r>
              <a:rPr lang="en-US" sz="2200"/>
              <a:t> </a:t>
            </a:r>
            <a:r>
              <a:rPr lang="en-US" sz="2200" b="1"/>
              <a:t>(classification) </a:t>
            </a:r>
            <a:r>
              <a:rPr lang="ru-RU" sz="2200"/>
              <a:t> </a:t>
            </a:r>
            <a:endParaRPr lang="en-US" sz="2200"/>
          </a:p>
          <a:p>
            <a:pPr>
              <a:defRPr/>
            </a:pPr>
            <a:r>
              <a:rPr lang="ru-RU" sz="2200" b="1"/>
              <a:t>Регрессия </a:t>
            </a:r>
            <a:r>
              <a:rPr lang="en-US" sz="2200" b="1"/>
              <a:t>(regression)</a:t>
            </a:r>
            <a:endParaRPr lang="ru-RU" sz="2200" b="1"/>
          </a:p>
        </p:txBody>
      </p:sp>
      <p:pic>
        <p:nvPicPr>
          <p:cNvPr id="2050" name="Picture 2" descr="Image result for классификация рукописных цыфр"/>
          <p:cNvPicPr>
            <a:picLocks noChangeAspect="1" noChangeArrowheads="1"/>
          </p:cNvPicPr>
          <p:nvPr/>
        </p:nvPicPr>
        <p:blipFill>
          <a:blip r:embed="rId2"/>
          <a:stretch/>
        </p:blipFill>
        <p:spPr bwMode="auto">
          <a:xfrm>
            <a:off x="6882879" y="1524438"/>
            <a:ext cx="3600872" cy="2102854"/>
          </a:xfrm>
          <a:prstGeom prst="rect">
            <a:avLst/>
          </a:prstGeom>
          <a:noFill/>
        </p:spPr>
      </p:pic>
      <p:pic>
        <p:nvPicPr>
          <p:cNvPr id="2052" name="Picture 4" descr="Image result for злой мем"/>
          <p:cNvPicPr>
            <a:picLocks noChangeAspect="1" noChangeArrowheads="1"/>
          </p:cNvPicPr>
          <p:nvPr/>
        </p:nvPicPr>
        <p:blipFill>
          <a:blip r:embed="rId3"/>
          <a:stretch/>
        </p:blipFill>
        <p:spPr bwMode="auto">
          <a:xfrm flipH="1">
            <a:off x="1808282" y="2907269"/>
            <a:ext cx="1756914" cy="1800200"/>
          </a:xfrm>
          <a:prstGeom prst="rect">
            <a:avLst/>
          </a:prstGeom>
          <a:noFill/>
        </p:spPr>
      </p:pic>
      <p:pic>
        <p:nvPicPr>
          <p:cNvPr id="2054" name="Picture 6" descr="Image result for добрый мем"/>
          <p:cNvPicPr>
            <a:picLocks noChangeAspect="1" noChangeArrowheads="1"/>
          </p:cNvPicPr>
          <p:nvPr/>
        </p:nvPicPr>
        <p:blipFill>
          <a:blip r:embed="rId4"/>
          <a:stretch/>
        </p:blipFill>
        <p:spPr bwMode="auto">
          <a:xfrm>
            <a:off x="3739952" y="3123294"/>
            <a:ext cx="1987948" cy="1467665"/>
          </a:xfrm>
          <a:prstGeom prst="rect">
            <a:avLst/>
          </a:prstGeom>
          <a:noFill/>
        </p:spPr>
      </p:pic>
      <p:sp>
        <p:nvSpPr>
          <p:cNvPr id="4" name="TextBox 3"/>
          <p:cNvSpPr txBox="1"/>
          <p:nvPr/>
        </p:nvSpPr>
        <p:spPr bwMode="auto">
          <a:xfrm>
            <a:off x="1827093" y="2373091"/>
            <a:ext cx="44701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ru-RU" b="1"/>
              <a:t>Классификация тональности изображения</a:t>
            </a:r>
            <a:endParaRPr/>
          </a:p>
        </p:txBody>
      </p:sp>
      <p:sp>
        <p:nvSpPr>
          <p:cNvPr id="5" name="TextBox 4"/>
          <p:cNvSpPr txBox="1"/>
          <p:nvPr/>
        </p:nvSpPr>
        <p:spPr bwMode="auto">
          <a:xfrm>
            <a:off x="2083768" y="2722603"/>
            <a:ext cx="1041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ru-RU"/>
              <a:t>агрессия</a:t>
            </a:r>
            <a:endParaRPr/>
          </a:p>
        </p:txBody>
      </p:sp>
      <p:sp>
        <p:nvSpPr>
          <p:cNvPr id="9" name="TextBox 8"/>
          <p:cNvSpPr txBox="1"/>
          <p:nvPr/>
        </p:nvSpPr>
        <p:spPr bwMode="auto">
          <a:xfrm>
            <a:off x="4213400" y="2722603"/>
            <a:ext cx="1304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ru-RU"/>
              <a:t>Одобрение</a:t>
            </a:r>
            <a:endParaRPr/>
          </a:p>
        </p:txBody>
      </p:sp>
      <p:sp>
        <p:nvSpPr>
          <p:cNvPr id="10" name="TextBox 9"/>
          <p:cNvSpPr txBox="1"/>
          <p:nvPr/>
        </p:nvSpPr>
        <p:spPr bwMode="auto">
          <a:xfrm>
            <a:off x="6865207" y="1138548"/>
            <a:ext cx="36028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ru-RU" b="1"/>
              <a:t>Классификация рукописных цифр</a:t>
            </a:r>
            <a:endParaRPr/>
          </a:p>
        </p:txBody>
      </p:sp>
      <p:pic>
        <p:nvPicPr>
          <p:cNvPr id="6146" name="Picture 2" descr="Image Recognition with Deep Learning and Neural Networks | AltexSoft"/>
          <p:cNvPicPr>
            <a:picLocks noChangeAspect="1" noChangeArrowheads="1"/>
          </p:cNvPicPr>
          <p:nvPr/>
        </p:nvPicPr>
        <p:blipFill>
          <a:blip r:embed="rId5"/>
          <a:stretch/>
        </p:blipFill>
        <p:spPr bwMode="auto">
          <a:xfrm>
            <a:off x="6326243" y="4514551"/>
            <a:ext cx="5151382" cy="2066416"/>
          </a:xfrm>
          <a:prstGeom prst="rect">
            <a:avLst/>
          </a:prstGeom>
          <a:noFill/>
        </p:spPr>
      </p:pic>
      <p:sp>
        <p:nvSpPr>
          <p:cNvPr id="12" name="TextBox 11"/>
          <p:cNvSpPr txBox="1"/>
          <p:nvPr/>
        </p:nvSpPr>
        <p:spPr bwMode="auto">
          <a:xfrm>
            <a:off x="6531833" y="4131228"/>
            <a:ext cx="18571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ru-RU" b="1"/>
              <a:t>Классификация </a:t>
            </a:r>
            <a:r>
              <a:rPr lang="en-US" b="1"/>
              <a:t> </a:t>
            </a:r>
            <a:endParaRPr lang="ru-RU" b="1"/>
          </a:p>
        </p:txBody>
      </p:sp>
      <p:sp>
        <p:nvSpPr>
          <p:cNvPr id="13" name="TextBox 12"/>
          <p:cNvSpPr txBox="1"/>
          <p:nvPr/>
        </p:nvSpPr>
        <p:spPr bwMode="auto">
          <a:xfrm>
            <a:off x="9111458" y="4169484"/>
            <a:ext cx="2784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ru-RU" b="1"/>
              <a:t>Регрессия (локализация) </a:t>
            </a:r>
            <a:r>
              <a:rPr lang="en-US" b="1"/>
              <a:t> </a:t>
            </a:r>
            <a:endParaRPr lang="ru-RU" b="1"/>
          </a:p>
        </p:txBody>
      </p:sp>
      <p:sp>
        <p:nvSpPr>
          <p:cNvPr id="15" name="TextBox 14"/>
          <p:cNvSpPr txBox="1"/>
          <p:nvPr/>
        </p:nvSpPr>
        <p:spPr bwMode="auto">
          <a:xfrm>
            <a:off x="7522935" y="3508308"/>
            <a:ext cx="2573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ru-RU"/>
              <a:t>Распознавание образов</a:t>
            </a:r>
          </a:p>
        </p:txBody>
      </p:sp>
      <p:sp>
        <p:nvSpPr>
          <p:cNvPr id="16" name="TextBox 15"/>
          <p:cNvSpPr txBox="1"/>
          <p:nvPr/>
        </p:nvSpPr>
        <p:spPr bwMode="auto">
          <a:xfrm>
            <a:off x="623843" y="5049834"/>
            <a:ext cx="65089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ru-RU"/>
              <a:t>Тренировочная выборка  - подбор весов</a:t>
            </a:r>
            <a:endParaRPr/>
          </a:p>
          <a:p>
            <a:pPr>
              <a:defRPr/>
            </a:pPr>
            <a:r>
              <a:rPr lang="ru-RU"/>
              <a:t>Валидационная - </a:t>
            </a:r>
            <a:r>
              <a:rPr lang="en-US"/>
              <a:t> </a:t>
            </a:r>
            <a:r>
              <a:rPr lang="ru-RU"/>
              <a:t>проверка не переобученность</a:t>
            </a:r>
          </a:p>
          <a:p>
            <a:pPr>
              <a:defRPr/>
            </a:pPr>
            <a:r>
              <a:rPr lang="ru-RU"/>
              <a:t>Тестовая выборка – проверка обобщающей способности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w="http://schemas.openxmlformats.org/wordprocessingml/2006/main" xmlns:m="http://schemas.openxmlformats.org/officeDocument/2006/math" xmlns="">
      <p:transition advClick="1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1991544" y="346646"/>
            <a:ext cx="8229600" cy="634082"/>
          </a:xfrm>
        </p:spPr>
        <p:txBody>
          <a:bodyPr>
            <a:normAutofit/>
          </a:bodyPr>
          <a:lstStyle/>
          <a:p>
            <a:pPr lvl="1">
              <a:defRPr/>
            </a:pPr>
            <a:r>
              <a:rPr lang="ru-RU" b="1"/>
              <a:t>Основные понятия. Обучение нейронной сети</a:t>
            </a:r>
            <a:endParaRPr lang="ru-RU" sz="2000" b="1"/>
          </a:p>
        </p:txBody>
      </p:sp>
      <p:sp>
        <p:nvSpPr>
          <p:cNvPr id="8" name="Прямоугольник 7"/>
          <p:cNvSpPr/>
          <p:nvPr/>
        </p:nvSpPr>
        <p:spPr bwMode="auto">
          <a:xfrm>
            <a:off x="1847528" y="895360"/>
            <a:ext cx="8064896" cy="27084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defRPr/>
            </a:pPr>
            <a:r>
              <a:rPr lang="ru-RU" sz="2000" b="1"/>
              <a:t>Тренировочный набор данных </a:t>
            </a:r>
            <a:r>
              <a:rPr lang="ru-RU" sz="2000"/>
              <a:t>— это последовательность данных, которыми оперирует нейронная сеть для обучения.</a:t>
            </a:r>
            <a:endParaRPr/>
          </a:p>
          <a:p>
            <a:pPr>
              <a:spcAft>
                <a:spcPts val="600"/>
              </a:spcAft>
              <a:defRPr/>
            </a:pPr>
            <a:r>
              <a:rPr lang="ru-RU" sz="2000" b="1"/>
              <a:t>Валидационный набор данных </a:t>
            </a:r>
            <a:r>
              <a:rPr lang="ru-RU" sz="2000"/>
              <a:t>– это набор данных необходимый для проверки корректоности обучения по результатам работы каждой эпохи (то есть в процессе обучения) – </a:t>
            </a:r>
            <a:r>
              <a:rPr lang="ru-RU" sz="2000" b="1"/>
              <a:t>защита от переобучения</a:t>
            </a:r>
            <a:r>
              <a:rPr lang="ru-RU" sz="2000"/>
              <a:t>.</a:t>
            </a:r>
            <a:endParaRPr/>
          </a:p>
          <a:p>
            <a:pPr>
              <a:spcAft>
                <a:spcPts val="600"/>
              </a:spcAft>
              <a:defRPr/>
            </a:pPr>
            <a:r>
              <a:rPr lang="ru-RU" sz="2000" b="1"/>
              <a:t>Тестовый набор данных </a:t>
            </a:r>
            <a:r>
              <a:rPr lang="ru-RU" sz="2000"/>
              <a:t>– набор данных на которых сеть проверяется по результатам обучения – </a:t>
            </a:r>
            <a:r>
              <a:rPr lang="ru-RU" sz="2000" i="1"/>
              <a:t>независимая выбор</a:t>
            </a:r>
            <a:r>
              <a:rPr lang="ru-RU" sz="2000"/>
              <a:t>ка – </a:t>
            </a:r>
            <a:r>
              <a:rPr lang="ru-RU" sz="2000" b="1"/>
              <a:t>показывает обобщающую способность обученной сети. </a:t>
            </a:r>
            <a:endParaRPr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1991544" y="3588520"/>
            <a:ext cx="4896544" cy="315336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 bwMode="auto">
          <a:xfrm>
            <a:off x="7824192" y="4653136"/>
            <a:ext cx="240835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ru-RU"/>
              <a:t>Про проблемы</a:t>
            </a:r>
            <a:endParaRPr/>
          </a:p>
          <a:p>
            <a:pPr>
              <a:defRPr/>
            </a:pPr>
            <a:r>
              <a:rPr lang="ru-RU"/>
              <a:t>Добвить поле ошибок </a:t>
            </a:r>
            <a:endParaRPr/>
          </a:p>
          <a:p>
            <a:pPr>
              <a:defRPr/>
            </a:pPr>
            <a:r>
              <a:rPr lang="ru-RU"/>
              <a:t>Как его побаривают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w="http://schemas.openxmlformats.org/wordprocessingml/2006/main" xmlns:m="http://schemas.openxmlformats.org/officeDocument/2006/math" xmlns="">
      <p:transition advClick="1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1991544" y="346646"/>
            <a:ext cx="8229600" cy="634082"/>
          </a:xfrm>
        </p:spPr>
        <p:txBody>
          <a:bodyPr>
            <a:normAutofit/>
          </a:bodyPr>
          <a:lstStyle/>
          <a:p>
            <a:pPr lvl="1">
              <a:defRPr/>
            </a:pPr>
            <a:r>
              <a:rPr lang="ru-RU" b="1"/>
              <a:t>Основные понятия. Обучение нейронной сети</a:t>
            </a:r>
            <a:endParaRPr lang="ru-RU" sz="2000" b="1"/>
          </a:p>
        </p:txBody>
      </p:sp>
      <p:sp>
        <p:nvSpPr>
          <p:cNvPr id="8" name="Прямоугольник 7"/>
          <p:cNvSpPr/>
          <p:nvPr/>
        </p:nvSpPr>
        <p:spPr bwMode="auto">
          <a:xfrm>
            <a:off x="1847527" y="895360"/>
            <a:ext cx="9347463" cy="22621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defRPr/>
            </a:pPr>
            <a:r>
              <a:rPr lang="ru-RU" b="1"/>
              <a:t>Обучение нейронной сети </a:t>
            </a:r>
            <a:r>
              <a:rPr lang="ru-RU"/>
              <a:t>происходит путем обработки тренировачных  наборов данных (сетов, дата сетов). </a:t>
            </a:r>
            <a:endParaRPr/>
          </a:p>
          <a:p>
            <a:pPr>
              <a:spcAft>
                <a:spcPts val="600"/>
              </a:spcAft>
              <a:defRPr/>
            </a:pPr>
            <a:r>
              <a:rPr lang="ru-RU"/>
              <a:t>Задача обучения подобрать веса синапсов таким образом, чтобы ошибка обучения была минимальна для всего набора данных.</a:t>
            </a:r>
            <a:endParaRPr/>
          </a:p>
          <a:p>
            <a:pPr>
              <a:spcAft>
                <a:spcPts val="600"/>
              </a:spcAft>
              <a:defRPr/>
            </a:pPr>
            <a:endParaRPr lang="ru-RU" b="1"/>
          </a:p>
          <a:p>
            <a:pPr>
              <a:spcAft>
                <a:spcPts val="600"/>
              </a:spcAft>
              <a:defRPr/>
            </a:pPr>
            <a:r>
              <a:rPr lang="ru-RU" b="1"/>
              <a:t>Проблема – данные с шумами, данные коррелируют – как провести разделяющую плоскость?</a:t>
            </a:r>
            <a:endParaRPr/>
          </a:p>
        </p:txBody>
      </p:sp>
      <p:pic>
        <p:nvPicPr>
          <p:cNvPr id="4098" name="Picture 2" descr="Image result for переобучение нейронные сетей"/>
          <p:cNvPicPr>
            <a:picLocks noChangeAspect="1" noChangeArrowheads="1"/>
          </p:cNvPicPr>
          <p:nvPr/>
        </p:nvPicPr>
        <p:blipFill>
          <a:blip r:embed="rId2"/>
          <a:stretch/>
        </p:blipFill>
        <p:spPr bwMode="auto">
          <a:xfrm>
            <a:off x="1192749" y="3068959"/>
            <a:ext cx="9418430" cy="3032737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 bwMode="auto">
          <a:xfrm>
            <a:off x="1991544" y="5640327"/>
            <a:ext cx="183174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ru-RU"/>
              <a:t>недообучение</a:t>
            </a:r>
          </a:p>
        </p:txBody>
      </p:sp>
      <p:sp>
        <p:nvSpPr>
          <p:cNvPr id="6" name="TextBox 5"/>
          <p:cNvSpPr txBox="1"/>
          <p:nvPr/>
        </p:nvSpPr>
        <p:spPr bwMode="auto">
          <a:xfrm>
            <a:off x="4849479" y="5640327"/>
            <a:ext cx="237276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ru-RU"/>
              <a:t>Правильное обучение</a:t>
            </a:r>
            <a:endParaRPr/>
          </a:p>
        </p:txBody>
      </p:sp>
      <p:sp>
        <p:nvSpPr>
          <p:cNvPr id="7" name="TextBox 6"/>
          <p:cNvSpPr txBox="1"/>
          <p:nvPr/>
        </p:nvSpPr>
        <p:spPr bwMode="auto">
          <a:xfrm>
            <a:off x="7986060" y="5578927"/>
            <a:ext cx="164660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ru-RU"/>
              <a:t>переобучение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w="http://schemas.openxmlformats.org/wordprocessingml/2006/main" xmlns:m="http://schemas.openxmlformats.org/officeDocument/2006/math" xmlns="">
      <p:transition advClick="1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098" name="Picture 2" descr="Image result for autoencoder denosing"/>
          <p:cNvPicPr>
            <a:picLocks noChangeAspect="1" noChangeArrowheads="1"/>
          </p:cNvPicPr>
          <p:nvPr/>
        </p:nvPicPr>
        <p:blipFill>
          <a:blip r:embed="rId2"/>
          <a:stretch/>
        </p:blipFill>
        <p:spPr bwMode="auto">
          <a:xfrm>
            <a:off x="5438600" y="4016522"/>
            <a:ext cx="6228500" cy="2281728"/>
          </a:xfrm>
          <a:prstGeom prst="rect">
            <a:avLst/>
          </a:prstGeom>
          <a:noFill/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1991544" y="188640"/>
            <a:ext cx="8229600" cy="634082"/>
          </a:xfrm>
        </p:spPr>
        <p:txBody>
          <a:bodyPr>
            <a:noAutofit/>
          </a:bodyPr>
          <a:lstStyle/>
          <a:p>
            <a:pPr lvl="2" algn="ctr">
              <a:spcBef>
                <a:spcPts val="0"/>
              </a:spcBef>
              <a:defRPr/>
            </a:pPr>
            <a:r>
              <a:rPr lang="ru-RU" sz="2800" b="1"/>
              <a:t>Обучение без учителя</a:t>
            </a:r>
            <a:r>
              <a:rPr lang="en-US" sz="2800" b="1"/>
              <a:t> </a:t>
            </a:r>
            <a:r>
              <a:rPr lang="ru-RU" sz="2800" b="1"/>
              <a:t/>
            </a:r>
            <a:br>
              <a:rPr lang="ru-RU" sz="2800" b="1"/>
            </a:br>
            <a:r>
              <a:rPr lang="en-US" sz="2800" b="1"/>
              <a:t>(Unsupervised learning)</a:t>
            </a:r>
            <a:endParaRPr lang="ru-RU" sz="280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 bwMode="auto">
          <a:xfrm>
            <a:off x="717847" y="836712"/>
            <a:ext cx="11041165" cy="5832648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ru-RU" sz="2000" b="1"/>
              <a:t>Обучение без учителя подразумевает наличие выборки для анализа, на которой ответы заранее не известны.</a:t>
            </a:r>
            <a:endParaRPr/>
          </a:p>
          <a:p>
            <a:pPr marL="354013" lvl="1">
              <a:defRPr/>
            </a:pPr>
            <a:r>
              <a:rPr lang="ru-RU" sz="2200" b="1"/>
              <a:t>Автокодирование</a:t>
            </a:r>
            <a:r>
              <a:rPr lang="en-US" sz="2200" b="1"/>
              <a:t> (autocoder)</a:t>
            </a:r>
            <a:r>
              <a:rPr lang="ru-RU" sz="2200" b="1"/>
              <a:t> </a:t>
            </a:r>
            <a:r>
              <a:rPr lang="ru-RU" sz="2200"/>
              <a:t>– создание системы, способной преобразовать входные данные в себя же на выходе, но с нетривиальными внутренними состояниями</a:t>
            </a:r>
            <a:endParaRPr/>
          </a:p>
          <a:p>
            <a:pPr lvl="1">
              <a:defRPr/>
            </a:pPr>
            <a:r>
              <a:rPr lang="ru-RU" sz="2000"/>
              <a:t>Снижение размерности входных данных  (сжимание) с возможностью восстановления исходной выборки  - </a:t>
            </a:r>
            <a:r>
              <a:rPr lang="ru-RU" sz="2000" b="1"/>
              <a:t>задача автокодирования</a:t>
            </a:r>
          </a:p>
          <a:p>
            <a:pPr lvl="1">
              <a:defRPr/>
            </a:pPr>
            <a:r>
              <a:rPr lang="ru-RU" sz="2000"/>
              <a:t>Создание система фильтрации шума – </a:t>
            </a:r>
            <a:r>
              <a:rPr lang="ru-RU" sz="2000" b="1"/>
              <a:t>задача шумового автокодирования</a:t>
            </a:r>
          </a:p>
          <a:p>
            <a:pPr lvl="1">
              <a:defRPr/>
            </a:pPr>
            <a:r>
              <a:rPr lang="ru-RU" sz="2000"/>
              <a:t>Предварительное обучение нейронной сети на неразмеченных данных, перед тем, как обучить ее на размеченных – </a:t>
            </a:r>
            <a:r>
              <a:rPr lang="ru-RU" sz="2000" b="1"/>
              <a:t>задача предобучения.</a:t>
            </a:r>
            <a:endParaRPr/>
          </a:p>
        </p:txBody>
      </p:sp>
      <p:pic>
        <p:nvPicPr>
          <p:cNvPr id="5" name="Picture 4" descr="Image result for gan nn"/>
          <p:cNvPicPr>
            <a:picLocks noChangeAspect="1" noChangeArrowheads="1"/>
          </p:cNvPicPr>
          <p:nvPr/>
        </p:nvPicPr>
        <p:blipFill>
          <a:blip r:embed="rId3"/>
          <a:srcRect t="15333" b="-382"/>
          <a:stretch/>
        </p:blipFill>
        <p:spPr bwMode="auto">
          <a:xfrm>
            <a:off x="173006" y="5044006"/>
            <a:ext cx="3147109" cy="1798355"/>
          </a:xfrm>
          <a:prstGeom prst="rect">
            <a:avLst/>
          </a:prstGeom>
          <a:noFill/>
        </p:spPr>
      </p:pic>
      <p:pic>
        <p:nvPicPr>
          <p:cNvPr id="6" name="Picture 2" descr="Image result for gan nn styleGAN2"/>
          <p:cNvPicPr>
            <a:picLocks noChangeAspect="1" noChangeArrowheads="1"/>
          </p:cNvPicPr>
          <p:nvPr/>
        </p:nvPicPr>
        <p:blipFill>
          <a:blip r:embed="rId4"/>
          <a:stretch/>
        </p:blipFill>
        <p:spPr bwMode="auto">
          <a:xfrm>
            <a:off x="2504704" y="3645412"/>
            <a:ext cx="3027899" cy="1942705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w="http://schemas.openxmlformats.org/wordprocessingml/2006/main" xmlns:m="http://schemas.openxmlformats.org/officeDocument/2006/math" xmlns="">
      <p:transition advClick="1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1631504" y="260648"/>
            <a:ext cx="9036496" cy="634082"/>
          </a:xfrm>
        </p:spPr>
        <p:txBody>
          <a:bodyPr>
            <a:noAutofit/>
          </a:bodyPr>
          <a:lstStyle/>
          <a:p>
            <a:pPr lvl="2" algn="ctr">
              <a:spcBef>
                <a:spcPts val="0"/>
              </a:spcBef>
              <a:defRPr/>
            </a:pPr>
            <a:r>
              <a:rPr lang="ru-RU" sz="3200" b="1"/>
              <a:t>Полу контролируемое обучение</a:t>
            </a:r>
            <a:r>
              <a:rPr lang="en-US" sz="3200" b="1"/>
              <a:t> </a:t>
            </a:r>
            <a:r>
              <a:rPr lang="ru-RU" sz="3200" b="1"/>
              <a:t/>
            </a:r>
            <a:br>
              <a:rPr lang="ru-RU" sz="3200" b="1"/>
            </a:br>
            <a:r>
              <a:rPr lang="ru-RU" sz="3200" b="1"/>
              <a:t>(</a:t>
            </a:r>
            <a:r>
              <a:rPr lang="en-US" sz="3200" b="1"/>
              <a:t>semi</a:t>
            </a:r>
            <a:r>
              <a:rPr lang="ru-RU" sz="3200" b="1"/>
              <a:t>-</a:t>
            </a:r>
            <a:r>
              <a:rPr lang="en-US" sz="3200" b="1"/>
              <a:t>supervised learning</a:t>
            </a:r>
            <a:r>
              <a:rPr lang="ru-RU" sz="3200" b="1"/>
              <a:t>)</a:t>
            </a:r>
            <a:endParaRPr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 bwMode="auto">
          <a:xfrm>
            <a:off x="538385" y="1019672"/>
            <a:ext cx="10895888" cy="5832648"/>
          </a:xfrm>
        </p:spPr>
        <p:txBody>
          <a:bodyPr>
            <a:normAutofit/>
          </a:bodyPr>
          <a:lstStyle/>
          <a:p>
            <a:pPr marL="0" indent="0">
              <a:buNone/>
              <a:defRPr/>
            </a:pPr>
            <a:r>
              <a:rPr lang="ru-RU" sz="1800" b="1"/>
              <a:t>Обучение с полу-учителем  предполагает, что есть тренировочные объекты про которые что-то известно, но необязательно все, что нужно знать.</a:t>
            </a:r>
            <a:endParaRPr/>
          </a:p>
          <a:p>
            <a:pPr marL="354013" lvl="1">
              <a:defRPr/>
            </a:pPr>
            <a:r>
              <a:rPr lang="ru-RU" sz="2000" b="1"/>
              <a:t>Состязательное обучение</a:t>
            </a:r>
            <a:r>
              <a:rPr lang="en-US" sz="2000" b="1"/>
              <a:t> (adversarial learning)</a:t>
            </a:r>
            <a:r>
              <a:rPr lang="ru-RU" sz="2000" b="1"/>
              <a:t> </a:t>
            </a:r>
            <a:r>
              <a:rPr lang="ru-RU" sz="2000"/>
              <a:t>-  создание системы, пытающейся синтезировать данные, похожие на имеющей входные данные (необязательно размеченные).</a:t>
            </a:r>
            <a:endParaRPr/>
          </a:p>
          <a:p>
            <a:pPr lvl="1">
              <a:defRPr/>
            </a:pPr>
            <a:r>
              <a:rPr lang="ru-RU" sz="1800"/>
              <a:t>Например. создание системы обучающейся определять какие купюры  синтезированы нейронной сетью, а какие настоящие (определение подделок).</a:t>
            </a:r>
            <a:endParaRPr/>
          </a:p>
          <a:p>
            <a:pPr lvl="1">
              <a:defRPr/>
            </a:pPr>
            <a:r>
              <a:rPr lang="ru-RU" sz="1800"/>
              <a:t>Создание системы синтеза  последовательностей (маршрут, музыка,) по имеющимся входным данным.</a:t>
            </a:r>
            <a:endParaRPr/>
          </a:p>
        </p:txBody>
      </p:sp>
      <p:pic>
        <p:nvPicPr>
          <p:cNvPr id="6" name="Picture 2" descr="Image result for autoencoder denosing"/>
          <p:cNvPicPr>
            <a:picLocks noChangeAspect="1" noChangeArrowheads="1"/>
          </p:cNvPicPr>
          <p:nvPr/>
        </p:nvPicPr>
        <p:blipFill>
          <a:blip r:embed="rId2"/>
          <a:stretch/>
        </p:blipFill>
        <p:spPr bwMode="auto">
          <a:xfrm>
            <a:off x="5438600" y="4016522"/>
            <a:ext cx="6228500" cy="2281728"/>
          </a:xfrm>
          <a:prstGeom prst="rect">
            <a:avLst/>
          </a:prstGeom>
          <a:noFill/>
        </p:spPr>
      </p:pic>
      <p:pic>
        <p:nvPicPr>
          <p:cNvPr id="7" name="Picture 4" descr="Image result for gan nn"/>
          <p:cNvPicPr>
            <a:picLocks noChangeAspect="1" noChangeArrowheads="1"/>
          </p:cNvPicPr>
          <p:nvPr/>
        </p:nvPicPr>
        <p:blipFill>
          <a:blip r:embed="rId3"/>
          <a:srcRect t="15333" b="-382"/>
          <a:stretch/>
        </p:blipFill>
        <p:spPr bwMode="auto">
          <a:xfrm>
            <a:off x="173006" y="5044006"/>
            <a:ext cx="3147109" cy="1798355"/>
          </a:xfrm>
          <a:prstGeom prst="rect">
            <a:avLst/>
          </a:prstGeom>
          <a:noFill/>
        </p:spPr>
      </p:pic>
      <p:pic>
        <p:nvPicPr>
          <p:cNvPr id="8" name="Picture 2" descr="Image result for gan nn styleGAN2"/>
          <p:cNvPicPr>
            <a:picLocks noChangeAspect="1" noChangeArrowheads="1"/>
          </p:cNvPicPr>
          <p:nvPr/>
        </p:nvPicPr>
        <p:blipFill>
          <a:blip r:embed="rId4"/>
          <a:stretch/>
        </p:blipFill>
        <p:spPr bwMode="auto">
          <a:xfrm>
            <a:off x="2504704" y="3645412"/>
            <a:ext cx="3027899" cy="1942705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w="http://schemas.openxmlformats.org/wordprocessingml/2006/main" xmlns:m="http://schemas.openxmlformats.org/officeDocument/2006/math" xmlns="">
      <p:transition advClick="1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 bwMode="auto"/>
        <p:txBody>
          <a:bodyPr>
            <a:normAutofit/>
          </a:bodyPr>
          <a:lstStyle/>
          <a:p>
            <a:pPr>
              <a:defRPr/>
            </a:pPr>
            <a:r>
              <a:rPr lang="ru-RU"/>
              <a:t>Современные подходы к нейронным сетям</a:t>
            </a:r>
          </a:p>
        </p:txBody>
      </p:sp>
      <p:sp>
        <p:nvSpPr>
          <p:cNvPr id="5" name="Подзаголовок 2"/>
          <p:cNvSpPr txBox="1"/>
          <p:nvPr/>
        </p:nvSpPr>
        <p:spPr bwMode="auto">
          <a:xfrm>
            <a:off x="1676400" y="3754438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ru-RU" sz="3200" b="1"/>
              <a:t>Лекция 2. Особенности искусственных нейронных сетей в задачах компьютерного зрения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w="http://schemas.openxmlformats.org/wordprocessingml/2006/main" xmlns:m="http://schemas.openxmlformats.org/officeDocument/2006/math" xmlns="">
      <p:transition advClick="1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1981200" y="274638"/>
            <a:ext cx="8229600" cy="346050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ru-RU" sz="2000" b="1"/>
              <a:t>Современные виды нейронных сетей. Сверочные нейронные сети</a:t>
            </a:r>
            <a:endParaRPr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 bwMode="auto">
          <a:xfrm>
            <a:off x="974221" y="2420889"/>
            <a:ext cx="9102907" cy="4104456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ru-RU" sz="1800"/>
              <a:t/>
            </a:r>
            <a:br>
              <a:rPr lang="ru-RU" sz="1800"/>
            </a:br>
            <a:r>
              <a:rPr lang="ru-RU" sz="1800"/>
              <a:t>Принцип работы первой сверточной сети (convolutional neural networks, </a:t>
            </a:r>
            <a:r>
              <a:rPr lang="en-US" sz="1800"/>
              <a:t>CNN</a:t>
            </a:r>
            <a:r>
              <a:rPr lang="ru-RU" sz="1800"/>
              <a:t>), которая победила на международном соревновании ImageNet в 2012 году. Это так называемый AlexNet. </a:t>
            </a:r>
            <a:endParaRPr/>
          </a:p>
          <a:p>
            <a:pPr>
              <a:defRPr/>
            </a:pPr>
            <a:r>
              <a:rPr lang="ru-RU" sz="1800"/>
              <a:t>Сеть содержит 7 скрытых слоёв, 650 тысяч нейронов с 60 миллионами параметров.  </a:t>
            </a:r>
            <a:br>
              <a:rPr lang="ru-RU" sz="1800"/>
            </a:br>
            <a:r>
              <a:rPr lang="ru-RU" sz="1800"/>
              <a:t>В 2017 году победила сеть, созданная в Китае, в ней было 269 слоёв.</a:t>
            </a:r>
            <a:endParaRPr/>
          </a:p>
          <a:p>
            <a:pPr>
              <a:defRPr/>
            </a:pPr>
            <a:r>
              <a:rPr lang="ru-RU" sz="1800"/>
              <a:t>входное изображение попадает в сеть слоёв, </a:t>
            </a:r>
            <a:endParaRPr/>
          </a:p>
          <a:p>
            <a:pPr>
              <a:defRPr/>
            </a:pPr>
            <a:r>
              <a:rPr lang="ru-RU" sz="1800"/>
              <a:t>каждый слой можно назвать фильтрами разного размера и разной сложности элементов, которые они распознают. </a:t>
            </a:r>
            <a:endParaRPr/>
          </a:p>
          <a:p>
            <a:pPr>
              <a:defRPr/>
            </a:pPr>
            <a:r>
              <a:rPr lang="ru-RU" sz="1800"/>
              <a:t>фильтры составляют некий свой индекс или набор признаков, который потом попадает в классификатор. </a:t>
            </a:r>
            <a:endParaRPr/>
          </a:p>
          <a:p>
            <a:pPr>
              <a:defRPr/>
            </a:pPr>
            <a:endParaRPr lang="ru-RU" sz="1800"/>
          </a:p>
        </p:txBody>
      </p:sp>
      <p:pic>
        <p:nvPicPr>
          <p:cNvPr id="4" name="Рисунок 3" descr="https://habrastorage.org/files/c08/c18/1fe/c08c181fe22d4b21a9bff765e25ca7b0.png"/>
          <p:cNvPicPr/>
          <p:nvPr/>
        </p:nvPicPr>
        <p:blipFill>
          <a:blip r:embed="rId2"/>
          <a:stretch/>
        </p:blipFill>
        <p:spPr bwMode="auto">
          <a:xfrm>
            <a:off x="3131230" y="570061"/>
            <a:ext cx="5832648" cy="21602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w="http://schemas.openxmlformats.org/wordprocessingml/2006/main" xmlns:m="http://schemas.openxmlformats.org/officeDocument/2006/math" xmlns="">
      <p:transition advClick="1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1981200" y="274638"/>
            <a:ext cx="8229600" cy="346050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ru-RU" sz="2000" b="1"/>
              <a:t>Современные виды нейронных сетей. Рекуррентные сети</a:t>
            </a:r>
            <a:endParaRPr/>
          </a:p>
        </p:txBody>
      </p:sp>
      <p:sp>
        <p:nvSpPr>
          <p:cNvPr id="4" name="Прямоугольник 3"/>
          <p:cNvSpPr/>
          <p:nvPr/>
        </p:nvSpPr>
        <p:spPr bwMode="auto">
          <a:xfrm>
            <a:off x="1919536" y="3928221"/>
            <a:ext cx="813690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ru-RU"/>
              <a:t>Recurrent neural networks  - обладают обратной связью, то есть входные данные обрабатываются с учтём результатов работы предыдущего слоя. </a:t>
            </a:r>
            <a:endParaRPr/>
          </a:p>
          <a:p>
            <a:pPr>
              <a:defRPr/>
            </a:pPr>
            <a:r>
              <a:rPr lang="ru-RU"/>
              <a:t>Это применяется для распознавания естественного языка, для обработки видео, даже используется для распознавания изображений. </a:t>
            </a:r>
            <a:endParaRPr/>
          </a:p>
        </p:txBody>
      </p:sp>
      <p:pic>
        <p:nvPicPr>
          <p:cNvPr id="3074" name="Picture 2" descr="https://4science.ru/images/9eeb5fa25b0f437b8c7f06aa84912aa5/Risunok_1.jpg"/>
          <p:cNvPicPr>
            <a:picLocks noChangeAspect="1" noChangeArrowheads="1"/>
          </p:cNvPicPr>
          <p:nvPr/>
        </p:nvPicPr>
        <p:blipFill>
          <a:blip r:embed="rId2"/>
          <a:stretch/>
        </p:blipFill>
        <p:spPr bwMode="auto">
          <a:xfrm>
            <a:off x="4439816" y="764704"/>
            <a:ext cx="4612011" cy="3163516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w="http://schemas.openxmlformats.org/wordprocessingml/2006/main" xmlns:m="http://schemas.openxmlformats.org/officeDocument/2006/math" xmlns="">
      <p:transition advClick="1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1981200" y="274638"/>
            <a:ext cx="8229600" cy="346050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ru-RU" sz="2000" b="1"/>
              <a:t>Современные виды нейронных сетей. Обучение с подкреплением</a:t>
            </a:r>
            <a:endParaRPr/>
          </a:p>
        </p:txBody>
      </p:sp>
      <p:pic>
        <p:nvPicPr>
          <p:cNvPr id="9218" name="Picture 2" descr="https://c.mql5.com/2/31/DRL.JPG"/>
          <p:cNvPicPr>
            <a:picLocks noChangeAspect="1" noChangeArrowheads="1"/>
          </p:cNvPicPr>
          <p:nvPr/>
        </p:nvPicPr>
        <p:blipFill>
          <a:blip r:embed="rId2"/>
          <a:stretch/>
        </p:blipFill>
        <p:spPr bwMode="auto">
          <a:xfrm>
            <a:off x="2063553" y="1124744"/>
            <a:ext cx="4250147" cy="1944216"/>
          </a:xfrm>
          <a:prstGeom prst="rect">
            <a:avLst/>
          </a:prstGeom>
          <a:noFill/>
        </p:spPr>
      </p:pic>
      <p:pic>
        <p:nvPicPr>
          <p:cNvPr id="9220" name="Picture 4" descr="ÐÐ°ÑÑÐ¸Ð½ÐºÐ¸ Ð¿Ð¾ Ð·Ð°Ð¿ÑÐ¾ÑÑ ÑÑÐµÐ¼Ð°  Ð½ÐµÐ¹ÑÐ¾Ð½Ð½ÑÐµ ÑÐµÑÐ¸ Ð¾Ð±ÑÑÐµÐ½Ð¸Ðµ Ñ Ð¿Ð¾Ð´ÐºÑÐµÐ¿Ð»ÐµÐ½Ð¸ÐµÐ¼"/>
          <p:cNvPicPr>
            <a:picLocks noChangeAspect="1" noChangeArrowheads="1"/>
          </p:cNvPicPr>
          <p:nvPr/>
        </p:nvPicPr>
        <p:blipFill>
          <a:blip r:embed="rId3"/>
          <a:stretch/>
        </p:blipFill>
        <p:spPr bwMode="auto">
          <a:xfrm>
            <a:off x="6744072" y="826086"/>
            <a:ext cx="3388710" cy="2541533"/>
          </a:xfrm>
          <a:prstGeom prst="rect">
            <a:avLst/>
          </a:prstGeom>
          <a:noFill/>
        </p:spPr>
      </p:pic>
      <p:sp>
        <p:nvSpPr>
          <p:cNvPr id="3" name="Прямоугольник 2"/>
          <p:cNvSpPr/>
          <p:nvPr/>
        </p:nvSpPr>
        <p:spPr bwMode="auto">
          <a:xfrm>
            <a:off x="1743342" y="3455667"/>
            <a:ext cx="899017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ru-RU"/>
              <a:t>Сеть обучается, играя сама с собой для того, чтобы получить максимальное вознаграждение. </a:t>
            </a:r>
            <a:endParaRPr/>
          </a:p>
          <a:p>
            <a:pPr>
              <a:defRPr/>
            </a:pPr>
            <a:r>
              <a:rPr lang="ru-RU"/>
              <a:t>Максимальное вознаграждение — это максимально быстрый исход игры с максимально большим счетом.</a:t>
            </a:r>
            <a:br>
              <a:rPr lang="ru-RU"/>
            </a:br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w="http://schemas.openxmlformats.org/wordprocessingml/2006/main" xmlns:m="http://schemas.openxmlformats.org/officeDocument/2006/math" xmlns="">
      <p:transition advClick="1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718203" y="306684"/>
            <a:ext cx="10515600" cy="564987"/>
          </a:xfrm>
        </p:spPr>
        <p:txBody>
          <a:bodyPr>
            <a:noAutofit/>
          </a:bodyPr>
          <a:lstStyle/>
          <a:p>
            <a:pPr algn="ctr">
              <a:defRPr/>
            </a:pPr>
            <a:r>
              <a:rPr lang="ru-RU"/>
              <a:t>Признаки	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 bwMode="auto">
          <a:xfrm>
            <a:off x="256373" y="871671"/>
            <a:ext cx="11622281" cy="5742774"/>
          </a:xfrm>
        </p:spPr>
        <p:txBody>
          <a:bodyPr>
            <a:normAutofit/>
          </a:bodyPr>
          <a:lstStyle/>
          <a:p>
            <a:pPr algn="just">
              <a:lnSpc>
                <a:spcPct val="100000"/>
              </a:lnSpc>
              <a:defRPr/>
            </a:pPr>
            <a:r>
              <a:rPr lang="ru-RU" sz="2000"/>
              <a:t>Как правило решение задачи анализа в компьютерном зрении связано с принятием решений на основании каких либо вычисленных характеристик изображения.</a:t>
            </a:r>
            <a:endParaRPr/>
          </a:p>
          <a:p>
            <a:pPr marL="685800" lvl="2" algn="just">
              <a:lnSpc>
                <a:spcPct val="100000"/>
              </a:lnSpc>
              <a:spcBef>
                <a:spcPts val="600"/>
              </a:spcBef>
              <a:defRPr/>
            </a:pPr>
            <a:r>
              <a:rPr lang="ru-RU"/>
              <a:t>Принятые решения могут быть </a:t>
            </a:r>
          </a:p>
          <a:p>
            <a:pPr marL="1143000" lvl="3" algn="just">
              <a:lnSpc>
                <a:spcPct val="100000"/>
              </a:lnSpc>
              <a:spcBef>
                <a:spcPts val="1000"/>
              </a:spcBef>
              <a:defRPr/>
            </a:pPr>
            <a:r>
              <a:rPr lang="ru-RU"/>
              <a:t>непрерывными – регрессия (например координаты объекта) или </a:t>
            </a:r>
          </a:p>
          <a:p>
            <a:pPr marL="1143000" lvl="3" algn="just">
              <a:lnSpc>
                <a:spcPct val="100000"/>
              </a:lnSpc>
              <a:spcBef>
                <a:spcPts val="1000"/>
              </a:spcBef>
              <a:defRPr/>
            </a:pPr>
            <a:r>
              <a:rPr lang="ru-RU"/>
              <a:t>дискретными – например классификация объекта, изображения или его части (сегментация).</a:t>
            </a:r>
            <a:endParaRPr/>
          </a:p>
          <a:p>
            <a:pPr algn="just">
              <a:lnSpc>
                <a:spcPct val="100000"/>
              </a:lnSpc>
              <a:defRPr/>
            </a:pPr>
            <a:r>
              <a:rPr lang="ru-RU" sz="2000"/>
              <a:t>Характеристики по которым следует принимать решения называются признаками. </a:t>
            </a:r>
            <a:endParaRPr/>
          </a:p>
          <a:p>
            <a:pPr algn="just">
              <a:lnSpc>
                <a:spcPct val="100000"/>
              </a:lnSpc>
              <a:defRPr/>
            </a:pPr>
            <a:r>
              <a:rPr lang="ru-RU" sz="2000"/>
              <a:t>Признаками могут быть, например, </a:t>
            </a:r>
            <a:endParaRPr lang="en-US" sz="2000"/>
          </a:p>
          <a:p>
            <a:pPr lvl="1" algn="just">
              <a:lnSpc>
                <a:spcPct val="100000"/>
              </a:lnSpc>
              <a:defRPr/>
            </a:pPr>
            <a:r>
              <a:rPr lang="ru-RU" sz="2000"/>
              <a:t>Простая геометрическая форма объекта, полученная в результате выделения границ, например линии – дороги;</a:t>
            </a:r>
            <a:endParaRPr/>
          </a:p>
          <a:p>
            <a:pPr lvl="1" algn="just">
              <a:lnSpc>
                <a:spcPct val="100000"/>
              </a:lnSpc>
              <a:defRPr/>
            </a:pPr>
            <a:r>
              <a:rPr lang="ru-RU" sz="2000"/>
              <a:t>Наличие цветовых особенностей – например зеленая трава, эффект красных глаз;</a:t>
            </a:r>
            <a:endParaRPr/>
          </a:p>
          <a:p>
            <a:pPr lvl="1" algn="just">
              <a:lnSpc>
                <a:spcPct val="100000"/>
              </a:lnSpc>
              <a:defRPr/>
            </a:pPr>
            <a:r>
              <a:rPr lang="ru-RU" sz="2000"/>
              <a:t>Наличие локальных особенностей, характерных для некоторого объекта (например совокупность линий, описывающих глаз);</a:t>
            </a:r>
            <a:endParaRPr/>
          </a:p>
          <a:p>
            <a:pPr lvl="1" algn="just">
              <a:lnSpc>
                <a:spcPct val="100000"/>
              </a:lnSpc>
              <a:defRPr/>
            </a:pPr>
            <a:r>
              <a:rPr lang="ru-RU" sz="2000"/>
              <a:t>Высокая степень сходства объекта некоторому сложному шаблону;</a:t>
            </a:r>
            <a:endParaRPr/>
          </a:p>
          <a:p>
            <a:pPr lvl="1" algn="just">
              <a:lnSpc>
                <a:spcPct val="100000"/>
              </a:lnSpc>
              <a:defRPr/>
            </a:pPr>
            <a:r>
              <a:rPr lang="ru-RU" sz="2000"/>
              <a:t>Вычисление некоторых преобразований от изображения или его частей.</a:t>
            </a:r>
          </a:p>
          <a:p>
            <a:pPr algn="just">
              <a:lnSpc>
                <a:spcPct val="100000"/>
              </a:lnSpc>
              <a:defRPr/>
            </a:pPr>
            <a:r>
              <a:rPr lang="ru-RU" sz="2000"/>
              <a:t>В случае изображений как правило признаки сложно описать формально, но иногда удается.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w="http://schemas.openxmlformats.org/wordprocessingml/2006/main" xmlns:m="http://schemas.openxmlformats.org/officeDocument/2006/math" xmlns=""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2152650" y="365126"/>
            <a:ext cx="7886700" cy="577849"/>
          </a:xfrm>
        </p:spPr>
        <p:txBody>
          <a:bodyPr>
            <a:noAutofit/>
          </a:bodyPr>
          <a:lstStyle/>
          <a:p>
            <a:pPr algn="ctr">
              <a:defRPr/>
            </a:pPr>
            <a:r>
              <a:rPr lang="ru-RU" sz="2400" b="1"/>
              <a:t>Трансформер</a:t>
            </a:r>
            <a:endParaRPr lang="en-US" sz="2400" b="1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524002" y="-184666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>
              <a:defRPr/>
            </a:pP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 bwMode="auto">
          <a:xfrm>
            <a:off x="1828800" y="977900"/>
            <a:ext cx="6667500" cy="5676900"/>
          </a:xfrm>
        </p:spPr>
        <p:txBody>
          <a:bodyPr>
            <a:normAutofit/>
          </a:bodyPr>
          <a:lstStyle/>
          <a:p>
            <a:pPr>
              <a:defRPr/>
            </a:pPr>
            <a:endParaRPr lang="ru-RU" sz="1800"/>
          </a:p>
          <a:p>
            <a:pPr>
              <a:defRPr/>
            </a:pPr>
            <a:endParaRPr lang="ru-RU" sz="1800"/>
          </a:p>
          <a:p>
            <a:pPr>
              <a:defRPr/>
            </a:pPr>
            <a:endParaRPr lang="ru-RU" sz="1800"/>
          </a:p>
          <a:p>
            <a:pPr>
              <a:defRPr/>
            </a:pPr>
            <a:endParaRPr lang="en-US" sz="1800"/>
          </a:p>
          <a:p>
            <a:pPr>
              <a:defRPr/>
            </a:pPr>
            <a:endParaRPr lang="ru-RU" sz="1800"/>
          </a:p>
        </p:txBody>
      </p:sp>
      <p:sp>
        <p:nvSpPr>
          <p:cNvPr id="6" name="Прямоугольник 5"/>
          <p:cNvSpPr/>
          <p:nvPr/>
        </p:nvSpPr>
        <p:spPr bwMode="auto">
          <a:xfrm>
            <a:off x="1708733" y="317001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ru-RU">
                <a:solidFill>
                  <a:schemeClr val="bg1">
                    <a:lumMod val="85000"/>
                  </a:schemeClr>
                </a:solidFill>
              </a:rPr>
              <a:t>https://towardsdatascience.com/transformers-in-computer-vision-farewell-convolutions-f083da6ef8ab</a:t>
            </a:r>
            <a:endParaRPr/>
          </a:p>
        </p:txBody>
      </p:sp>
      <p:pic>
        <p:nvPicPr>
          <p:cNvPr id="3" name="Picture 2" descr="https://miro.medium.com/max/770/1*Qh58E302_7q2w_7iOG4Xkw.png"/>
          <p:cNvPicPr>
            <a:picLocks noChangeAspect="1" noChangeArrowheads="1"/>
          </p:cNvPicPr>
          <p:nvPr/>
        </p:nvPicPr>
        <p:blipFill>
          <a:blip r:embed="rId2"/>
          <a:stretch/>
        </p:blipFill>
        <p:spPr bwMode="auto">
          <a:xfrm>
            <a:off x="3230310" y="1314451"/>
            <a:ext cx="8380664" cy="4995747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w="http://schemas.openxmlformats.org/wordprocessingml/2006/main" xmlns:m="http://schemas.openxmlformats.org/officeDocument/2006/math" xmlns="">
      <p:transition advClick="1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675474" y="16127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ru-RU"/>
              <a:t>Признаки	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 bwMode="auto">
          <a:xfrm>
            <a:off x="504203" y="1085316"/>
            <a:ext cx="11271902" cy="5409489"/>
          </a:xfrm>
        </p:spPr>
        <p:txBody>
          <a:bodyPr>
            <a:normAutofit/>
          </a:bodyPr>
          <a:lstStyle/>
          <a:p>
            <a:pPr algn="just">
              <a:lnSpc>
                <a:spcPct val="100000"/>
              </a:lnSpc>
              <a:defRPr/>
            </a:pPr>
            <a:r>
              <a:rPr lang="ru-RU" sz="2000"/>
              <a:t>Когда признаки определены по ним может быть принято решение.</a:t>
            </a:r>
            <a:endParaRPr/>
          </a:p>
          <a:p>
            <a:pPr lvl="1" algn="just">
              <a:lnSpc>
                <a:spcPct val="100000"/>
              </a:lnSpc>
              <a:defRPr/>
            </a:pPr>
            <a:r>
              <a:rPr lang="ru-RU" sz="2000"/>
              <a:t>На практике для этого нужны не все признаки, а только релевантные, признаки могут быть преобразованы (трансформированы). Затем по признакам должны быть получены некоторые числовое характеристики по которым принято решение.</a:t>
            </a:r>
            <a:endParaRPr/>
          </a:p>
          <a:p>
            <a:pPr algn="just">
              <a:lnSpc>
                <a:spcPct val="100000"/>
              </a:lnSpc>
              <a:defRPr/>
            </a:pPr>
            <a:r>
              <a:rPr lang="ru-RU" sz="2000"/>
              <a:t>Решения могут быть сравнены с имеющимися ответами (если есть) и тогда можно оценить точность решения.</a:t>
            </a:r>
            <a:endParaRPr/>
          </a:p>
          <a:p>
            <a:pPr algn="just">
              <a:lnSpc>
                <a:spcPct val="100000"/>
              </a:lnSpc>
              <a:defRPr/>
            </a:pPr>
            <a:r>
              <a:rPr lang="ru-RU" sz="2000"/>
              <a:t> Как правило принятие решений выполняется статистическими методами, в т.ч. </a:t>
            </a:r>
            <a:br>
              <a:rPr lang="ru-RU" sz="2000"/>
            </a:br>
            <a:r>
              <a:rPr lang="ru-RU" sz="2000"/>
              <a:t>Методами машинного обучения и глубокими нейронными сетями.</a:t>
            </a:r>
            <a:endParaRPr/>
          </a:p>
        </p:txBody>
      </p:sp>
      <p:pic>
        <p:nvPicPr>
          <p:cNvPr id="10242" name="Picture 2" descr="https://freecontent.manning.com/wp-content/uploads/Elgendy_tCVPp4_06b.png"/>
          <p:cNvPicPr>
            <a:picLocks noChangeAspect="1" noChangeArrowheads="1"/>
          </p:cNvPicPr>
          <p:nvPr/>
        </p:nvPicPr>
        <p:blipFill>
          <a:blip r:embed="rId2"/>
          <a:stretch/>
        </p:blipFill>
        <p:spPr bwMode="auto">
          <a:xfrm>
            <a:off x="4038600" y="3999881"/>
            <a:ext cx="6472728" cy="1429782"/>
          </a:xfrm>
          <a:prstGeom prst="rect">
            <a:avLst/>
          </a:prstGeom>
          <a:noFill/>
        </p:spPr>
      </p:pic>
      <p:pic>
        <p:nvPicPr>
          <p:cNvPr id="10244" name="Picture 4" descr="https://freecontent.manning.com/wp-content/uploads/Elgendy_tCVPp4_07.png"/>
          <p:cNvPicPr>
            <a:picLocks noChangeAspect="1" noChangeArrowheads="1"/>
          </p:cNvPicPr>
          <p:nvPr/>
        </p:nvPicPr>
        <p:blipFill>
          <a:blip r:embed="rId3"/>
          <a:stretch/>
        </p:blipFill>
        <p:spPr bwMode="auto">
          <a:xfrm>
            <a:off x="4038600" y="5334000"/>
            <a:ext cx="5991755" cy="1293994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w="http://schemas.openxmlformats.org/wordprocessingml/2006/main" xmlns:m="http://schemas.openxmlformats.org/officeDocument/2006/math" xmlns=""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/>
        </p:nvSpPr>
        <p:spPr bwMode="auto">
          <a:xfrm>
            <a:off x="0" y="493837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US">
                <a:solidFill>
                  <a:schemeClr val="bg1">
                    <a:lumMod val="85000"/>
                  </a:schemeClr>
                </a:solidFill>
              </a:rPr>
              <a:t>https://medium.com/analytics-vidhya/a-gentle-introduction-into-the-histogram-of-oriented-gradients-fdee9ed8f2aa</a:t>
            </a:r>
            <a:endParaRPr lang="ru-RU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675474" y="16127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ru-RU"/>
              <a:t>Признаки	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 bwMode="auto">
          <a:xfrm>
            <a:off x="504203" y="1085317"/>
            <a:ext cx="4606182" cy="811849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  <a:defRPr/>
            </a:pPr>
            <a:r>
              <a:rPr lang="ru-RU" sz="2000"/>
              <a:t>Сопоставление изображений по признакам</a:t>
            </a:r>
            <a:endParaRPr/>
          </a:p>
        </p:txBody>
      </p:sp>
      <p:sp>
        <p:nvSpPr>
          <p:cNvPr id="7" name="Объект 2"/>
          <p:cNvSpPr txBox="1"/>
          <p:nvPr/>
        </p:nvSpPr>
        <p:spPr bwMode="auto">
          <a:xfrm>
            <a:off x="843749" y="2428004"/>
            <a:ext cx="4606182" cy="129320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/>
              <a:buNone/>
              <a:defRPr/>
            </a:pPr>
            <a:r>
              <a:rPr lang="ru-RU" sz="2000"/>
              <a:t>Выведение границ объекта по градиенту </a:t>
            </a:r>
            <a:endParaRPr/>
          </a:p>
          <a:p>
            <a:pPr marL="0" indent="0">
              <a:lnSpc>
                <a:spcPct val="100000"/>
              </a:lnSpc>
              <a:buFont typeface="Arial"/>
              <a:buNone/>
              <a:defRPr/>
            </a:pPr>
            <a:r>
              <a:rPr lang="en-US" sz="2000"/>
              <a:t>(HOG </a:t>
            </a:r>
            <a:r>
              <a:rPr lang="ru-RU" sz="2000"/>
              <a:t>фильтрация)</a:t>
            </a:r>
            <a:r>
              <a:rPr lang="en-US" sz="2000"/>
              <a:t> – </a:t>
            </a:r>
            <a:r>
              <a:rPr lang="ru-RU" sz="2000"/>
              <a:t>раньше так делали</a:t>
            </a:r>
            <a:endParaRPr lang="en-US" sz="2000"/>
          </a:p>
          <a:p>
            <a:pPr marL="0" indent="0">
              <a:lnSpc>
                <a:spcPct val="100000"/>
              </a:lnSpc>
              <a:buFont typeface="Arial"/>
              <a:buNone/>
              <a:defRPr/>
            </a:pPr>
            <a:r>
              <a:rPr lang="ru-RU" sz="2000"/>
              <a:t> </a:t>
            </a:r>
            <a:r>
              <a:rPr lang="en-US" sz="2000"/>
              <a:t>object detection</a:t>
            </a:r>
            <a:endParaRPr lang="ru-RU" sz="2000"/>
          </a:p>
        </p:txBody>
      </p:sp>
      <p:sp>
        <p:nvSpPr>
          <p:cNvPr id="8" name="Прямоугольник 7"/>
          <p:cNvSpPr/>
          <p:nvPr/>
        </p:nvSpPr>
        <p:spPr bwMode="auto">
          <a:xfrm>
            <a:off x="451043" y="2125798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US">
                <a:solidFill>
                  <a:schemeClr val="bg1">
                    <a:lumMod val="85000"/>
                  </a:schemeClr>
                </a:solidFill>
              </a:rPr>
              <a:t>szeliski_richard_computer_vision_algorithms_and_applications.</a:t>
            </a:r>
            <a:endParaRPr lang="ru-RU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5776955" y="891089"/>
            <a:ext cx="5911461" cy="2740874"/>
          </a:xfrm>
          <a:prstGeom prst="rect">
            <a:avLst/>
          </a:prstGeom>
        </p:spPr>
      </p:pic>
      <p:pic>
        <p:nvPicPr>
          <p:cNvPr id="9218" name="Picture 2" descr="HoG face detection"/>
          <p:cNvPicPr>
            <a:picLocks noChangeAspect="1" noChangeArrowheads="1"/>
          </p:cNvPicPr>
          <p:nvPr/>
        </p:nvPicPr>
        <p:blipFill>
          <a:blip r:embed="rId3"/>
          <a:stretch/>
        </p:blipFill>
        <p:spPr bwMode="auto">
          <a:xfrm>
            <a:off x="7258091" y="3858443"/>
            <a:ext cx="3596907" cy="2857500"/>
          </a:xfrm>
          <a:prstGeom prst="rect">
            <a:avLst/>
          </a:prstGeom>
          <a:noFill/>
        </p:spPr>
      </p:pic>
      <p:pic>
        <p:nvPicPr>
          <p:cNvPr id="9220" name="Picture 4" descr="A Gentle Introduction Into The Histogram Of Oriented Gradients | by Karthik  Mittal | Analytics Vidhya | Medium"/>
          <p:cNvPicPr>
            <a:picLocks noChangeAspect="1" noChangeArrowheads="1"/>
          </p:cNvPicPr>
          <p:nvPr/>
        </p:nvPicPr>
        <p:blipFill>
          <a:blip r:embed="rId4"/>
          <a:stretch/>
        </p:blipFill>
        <p:spPr bwMode="auto">
          <a:xfrm>
            <a:off x="1296111" y="3858443"/>
            <a:ext cx="5321219" cy="2602178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w="http://schemas.openxmlformats.org/wordprocessingml/2006/main" xmlns:m="http://schemas.openxmlformats.org/officeDocument/2006/math" xmlns=""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675474" y="16127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ru-RU"/>
              <a:t>Признаки	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 bwMode="auto">
          <a:xfrm>
            <a:off x="504203" y="1085317"/>
            <a:ext cx="4606182" cy="811849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  <a:defRPr/>
            </a:pPr>
            <a:r>
              <a:rPr lang="ru-RU" sz="2000"/>
              <a:t>Обнаружение на основе корреляции.</a:t>
            </a:r>
            <a:endParaRPr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5370854" y="1085317"/>
            <a:ext cx="5559751" cy="2615925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7306654" y="3761580"/>
            <a:ext cx="3329388" cy="2636281"/>
          </a:xfrm>
          <a:prstGeom prst="rect">
            <a:avLst/>
          </a:prstGeom>
        </p:spPr>
      </p:pic>
      <p:sp>
        <p:nvSpPr>
          <p:cNvPr id="7" name="Объект 2"/>
          <p:cNvSpPr txBox="1"/>
          <p:nvPr/>
        </p:nvSpPr>
        <p:spPr bwMode="auto">
          <a:xfrm>
            <a:off x="504203" y="5272756"/>
            <a:ext cx="4606182" cy="8118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/>
              <a:buNone/>
              <a:defRPr/>
            </a:pPr>
            <a:r>
              <a:rPr lang="ru-RU" sz="2000"/>
              <a:t>Цветовая сегментация</a:t>
            </a:r>
            <a:endParaRPr/>
          </a:p>
        </p:txBody>
      </p:sp>
      <p:sp>
        <p:nvSpPr>
          <p:cNvPr id="8" name="Прямоугольник 7"/>
          <p:cNvSpPr/>
          <p:nvPr/>
        </p:nvSpPr>
        <p:spPr bwMode="auto">
          <a:xfrm>
            <a:off x="954281" y="5994313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ru-RU">
                <a:solidFill>
                  <a:schemeClr val="bg1">
                    <a:lumMod val="85000"/>
                  </a:schemeClr>
                </a:solidFill>
              </a:rPr>
              <a:t> https://pythonprogramming.net/loading-images-python-opencv-tutorial/ 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w="http://schemas.openxmlformats.org/wordprocessingml/2006/main" xmlns:m="http://schemas.openxmlformats.org/officeDocument/2006/math" xmlns="">
      <p:transition advClick="1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675474" y="16127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ru-RU"/>
              <a:t>Признаки	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 bwMode="auto">
          <a:xfrm>
            <a:off x="504203" y="1085317"/>
            <a:ext cx="4606182" cy="811849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  <a:defRPr/>
            </a:pPr>
            <a:r>
              <a:rPr lang="ru-RU" sz="2000"/>
              <a:t>Цветовая сегментация</a:t>
            </a:r>
            <a:endParaRPr/>
          </a:p>
        </p:txBody>
      </p:sp>
      <p:sp>
        <p:nvSpPr>
          <p:cNvPr id="7" name="Объект 2"/>
          <p:cNvSpPr txBox="1"/>
          <p:nvPr/>
        </p:nvSpPr>
        <p:spPr bwMode="auto">
          <a:xfrm>
            <a:off x="504202" y="5032910"/>
            <a:ext cx="4742915" cy="81184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/>
              <a:buNone/>
              <a:defRPr/>
            </a:pPr>
            <a:r>
              <a:rPr lang="ru-RU" sz="2000"/>
              <a:t>Экземплярная сегментация методом цветового водопада </a:t>
            </a:r>
            <a:r>
              <a:rPr lang="en-US" sz="2000"/>
              <a:t>(instance segmentation)</a:t>
            </a:r>
            <a:endParaRPr lang="ru-RU" sz="2000"/>
          </a:p>
        </p:txBody>
      </p:sp>
      <p:sp>
        <p:nvSpPr>
          <p:cNvPr id="8" name="Прямоугольник 7"/>
          <p:cNvSpPr/>
          <p:nvPr/>
        </p:nvSpPr>
        <p:spPr bwMode="auto">
          <a:xfrm>
            <a:off x="954281" y="5994313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ru-RU">
                <a:solidFill>
                  <a:schemeClr val="bg1">
                    <a:lumMod val="85000"/>
                  </a:schemeClr>
                </a:solidFill>
              </a:rPr>
              <a:t> https://pythonprogramming.net/loading-images-python-opencv-tutorial/ </a:t>
            </a:r>
            <a:endParaRPr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5344345" y="1081129"/>
            <a:ext cx="6199332" cy="2226093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290557" y="2347829"/>
            <a:ext cx="4305789" cy="2464593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5476074" y="3402861"/>
            <a:ext cx="5715000" cy="2466975"/>
          </a:xfrm>
          <a:prstGeom prst="rect">
            <a:avLst/>
          </a:prstGeom>
        </p:spPr>
      </p:pic>
      <p:sp>
        <p:nvSpPr>
          <p:cNvPr id="15" name="Объект 2"/>
          <p:cNvSpPr txBox="1"/>
          <p:nvPr/>
        </p:nvSpPr>
        <p:spPr bwMode="auto">
          <a:xfrm>
            <a:off x="6584892" y="5828794"/>
            <a:ext cx="4606182" cy="8118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/>
              <a:buNone/>
              <a:defRPr/>
            </a:pPr>
            <a:r>
              <a:rPr lang="ru-RU" sz="2000"/>
              <a:t>Выделение движущихся объектов по видео</a:t>
            </a:r>
            <a:r>
              <a:rPr lang="en-US" sz="2000"/>
              <a:t>, </a:t>
            </a:r>
            <a:r>
              <a:rPr lang="ru-RU" sz="2000"/>
              <a:t>оптический поток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w="http://schemas.openxmlformats.org/wordprocessingml/2006/main" xmlns:m="http://schemas.openxmlformats.org/officeDocument/2006/math" xmlns="">
      <p:transition advClick="1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 bwMode="auto">
          <a:xfrm>
            <a:off x="606751" y="1122363"/>
            <a:ext cx="10870251" cy="23876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ru-RU"/>
              <a:t>Про линейную и нелинейную регрессию – начало нейроны сетей</a:t>
            </a:r>
          </a:p>
        </p:txBody>
      </p:sp>
      <p:sp>
        <p:nvSpPr>
          <p:cNvPr id="5" name="Подзаголовок 2"/>
          <p:cNvSpPr txBox="1"/>
          <p:nvPr/>
        </p:nvSpPr>
        <p:spPr bwMode="auto">
          <a:xfrm>
            <a:off x="1676400" y="3754438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ru-RU" sz="3200" b="1"/>
              <a:t>Лекция 2. Особенности искусственных нейронных сетей в задачах компьютерного зрения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w="http://schemas.openxmlformats.org/wordprocessingml/2006/main" xmlns:m="http://schemas.openxmlformats.org/officeDocument/2006/math" xmlns="">
      <p:transition advClick="1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528539" y="275039"/>
            <a:ext cx="11044336" cy="725121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ru-RU" sz="3200" b="1"/>
              <a:t>Линейная Регрессия – самый простой алгоритм машинного обучения </a:t>
            </a:r>
            <a:endParaRPr lang="ru-RU" sz="32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 bwMode="auto">
              <a:xfrm>
                <a:off x="528539" y="925444"/>
                <a:ext cx="11349136" cy="515705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  <a:defRPr/>
                </a:pPr>
                <a:r>
                  <a:rPr lang="ru-RU" sz="1800"/>
                  <a:t>Линейная регрессия — метод восстановления зависимости между двумя переменными. Линейная означает, что мы предполагаем, что переменные выражаются через уравнение вида: </a:t>
                </a:r>
                <a:endParaRPr lang="en-US" sz="1800"/>
              </a:p>
              <a:p>
                <a:pPr marL="0" indent="0">
                  <a:buNone/>
                  <a:defRPr/>
                </a:pPr>
                <mc:AlternateContent>
                  <mc:Choice Requires="a14"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800" i="1">
                              <a:latin typeface="Cambria Math"/>
                            </a:rPr>
                            <m:t>𝑦</m:t>
                          </m:r>
                          <m:r>
                            <a:rPr lang="en-US" sz="1800" i="1">
                              <a:latin typeface="Cambria Math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/>
                                  <a:cs typeface="Cambria Math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800" i="1">
                              <a:latin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/>
                                  <a:cs typeface="Cambria Math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800" i="1">
                              <a:latin typeface="Cambria Math"/>
                            </a:rPr>
                            <m:t>𝑥</m:t>
                          </m:r>
                          <m:r>
                            <a:rPr lang="en-US" sz="1800" i="1">
                              <a:latin typeface="Cambria Math"/>
                            </a:rPr>
                            <m:t>+</m:t>
                          </m:r>
                          <m:r>
                            <a:rPr lang="en-US" sz="1800" i="1">
                              <a:latin typeface="Cambria Math"/>
                              <a:ea typeface="Cambria Math"/>
                            </a:rPr>
                            <m:t>𝜀</m:t>
                          </m:r>
                          <m:r>
                            <a:rPr lang="en-US" sz="1800" b="0" i="1">
                              <a:latin typeface="Cambria Math"/>
                              <a:ea typeface="Cambria Math"/>
                            </a:rPr>
                            <m:t> −</m:t>
                          </m:r>
                          <m:r>
                            <a:rPr lang="ru-RU" sz="1800" b="0" i="1">
                              <a:latin typeface="Cambria Math"/>
                              <a:ea typeface="Cambria Math"/>
                            </a:rPr>
                            <m:t>лин. регрессия</m:t>
                          </m:r>
                        </m:oMath>
                      </m:oMathPara>
                    </a14:m>
                  </mc:Choice>
                  <mc:Fallback xmlns:m="http://schemas.openxmlformats.org/officeDocument/2006/math" xmlns:w="http://schemas.openxmlformats.org/wordprocessingml/2006/main" xmlns=""/>
                </mc:AlternateContent>
                <a:endParaRPr lang="ru-RU" sz="1800"/>
              </a:p>
              <a:p>
                <a:pPr marL="0" indent="0">
                  <a:buNone/>
                  <a:defRPr/>
                </a:pPr>
                <mc:AlternateContent>
                  <mc:Choice Requires="a14"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800" i="1">
                              <a:latin typeface="Cambria Math"/>
                            </a:rPr>
                            <m:t>𝑦</m:t>
                          </m:r>
                          <m:r>
                            <a:rPr lang="en-US" sz="1800" i="1">
                              <a:latin typeface="Cambria Math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/>
                                  <a:cs typeface="Cambria Math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800" i="1">
                              <a:latin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/>
                                  <a:cs typeface="Cambria Math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800" i="1">
                              <a:latin typeface="Cambria Math"/>
                            </a:rPr>
                            <m:t>𝑥</m:t>
                          </m:r>
                          <m:r>
                            <a:rPr lang="ru-RU" sz="1800" b="0" i="1">
                              <a:latin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800" b="0" i="1">
                                  <a:latin typeface="Cambria Math" panose="02040503050406030204" pitchFamily="18" charset="0"/>
                                  <a:ea typeface="Cambria Math"/>
                                  <a:cs typeface="Cambria Math"/>
                                </a:rPr>
                              </m:ctrlPr>
                            </m:sSubPr>
                            <m:e>
                              <m:r>
                                <a:rPr lang="en-US" sz="1800" b="0" i="1">
                                  <a:latin typeface="Cambria Math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800" b="0" i="1">
                                  <a:latin typeface="Cambria Math"/>
                                </a:rPr>
                                <m:t>3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1800" b="0" i="1">
                                  <a:latin typeface="Cambria Math" panose="02040503050406030204" pitchFamily="18" charset="0"/>
                                  <a:ea typeface="Cambria Math"/>
                                  <a:cs typeface="Cambria Math"/>
                                </a:rPr>
                              </m:ctrlPr>
                            </m:sSupPr>
                            <m:e>
                              <m:r>
                                <a:rPr lang="en-US" sz="1800" b="0" i="1">
                                  <a:latin typeface="Cambria Math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800" b="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800" i="1">
                              <a:latin typeface="Cambria Math"/>
                            </a:rPr>
                            <m:t>+</m:t>
                          </m:r>
                          <m:r>
                            <a:rPr lang="en-US" sz="1800" i="1">
                              <a:latin typeface="Cambria Math"/>
                              <a:ea typeface="Cambria Math"/>
                            </a:rPr>
                            <m:t>𝜀</m:t>
                          </m:r>
                          <m:r>
                            <a:rPr lang="en-US" sz="1800" b="0" i="1">
                              <a:latin typeface="Cambria Math"/>
                              <a:ea typeface="Cambria Math"/>
                            </a:rPr>
                            <m:t>→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/>
                                  <a:cs typeface="Cambria Math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800" i="1">
                              <a:latin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/>
                                  <a:cs typeface="Cambria Math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800" b="0" i="1">
                                  <a:latin typeface="Cambria Math" panose="02040503050406030204" pitchFamily="18" charset="0"/>
                                  <a:ea typeface="Cambria Math"/>
                                  <a:cs typeface="Cambria Math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800" b="0" i="1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ru-RU" sz="1800" i="1">
                              <a:latin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/>
                                  <a:cs typeface="Cambria Math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/>
                                </a:rPr>
                                <m:t>3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800" b="0" i="1">
                                  <a:latin typeface="Cambria Math" panose="02040503050406030204" pitchFamily="18" charset="0"/>
                                  <a:ea typeface="Cambria Math"/>
                                  <a:cs typeface="Cambria Math"/>
                                </a:rPr>
                              </m:ctrlPr>
                            </m:sSubPr>
                            <m:e>
                              <m:r>
                                <a:rPr lang="en-US" sz="1800" b="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800" b="0" i="1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800" i="1">
                              <a:latin typeface="Cambria Math"/>
                            </a:rPr>
                            <m:t>+</m:t>
                          </m:r>
                          <m:r>
                            <a:rPr lang="en-US" sz="1800" i="1">
                              <a:latin typeface="Cambria Math"/>
                              <a:ea typeface="Cambria Math"/>
                            </a:rPr>
                            <m:t>𝜀</m:t>
                          </m:r>
                          <m:r>
                            <a:rPr lang="ru-RU" sz="1800" b="0" i="1">
                              <a:latin typeface="Cambria Math"/>
                              <a:ea typeface="Cambria Math"/>
                            </a:rPr>
                            <m:t> −полином.регр.</m:t>
                          </m:r>
                        </m:oMath>
                      </m:oMathPara>
                    </a14:m>
                  </mc:Choice>
                  <mc:Fallback xmlns:m="http://schemas.openxmlformats.org/officeDocument/2006/math" xmlns:w="http://schemas.openxmlformats.org/wordprocessingml/2006/main" xmlns=""/>
                </mc:AlternateContent>
                <a:endParaRPr lang="en-US" sz="1800"/>
              </a:p>
              <a:p>
                <a:pPr marL="0" indent="0">
                  <a:buNone/>
                  <a:defRPr/>
                </a:pPr>
                <a:r>
                  <a:rPr lang="ru-RU" sz="1800"/>
                  <a:t>Где </a:t>
                </a:r>
                <mc:AlternateContent>
                  <mc:Choice Requires="a14"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ru-RU" sz="1800" i="1">
                                <a:latin typeface="Cambria Math" panose="02040503050406030204" pitchFamily="18" charset="0"/>
                                <a:ea typeface="Cambria Math"/>
                                <a:cs typeface="Cambria Math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/>
                              </a:rPr>
                              <m:t>𝑤</m:t>
                            </m:r>
                          </m:e>
                          <m:sub>
                            <m:r>
                              <a:rPr lang="en-US" sz="18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oMath>
                    </a14:m>
                  </mc:Choice>
                  <mc:Fallback xmlns:m="http://schemas.openxmlformats.org/officeDocument/2006/math" xmlns:w="http://schemas.openxmlformats.org/wordprocessingml/2006/main" xmlns=""/>
                </mc:AlternateContent>
                <a:r>
                  <a:rPr lang="en-US" sz="1800"/>
                  <a:t> - </a:t>
                </a:r>
                <a:r>
                  <a:rPr lang="ru-RU" sz="1800"/>
                  <a:t>веса; </a:t>
                </a:r>
                <mc:AlternateContent>
                  <mc:Choice Requires="a14">
                    <a14:m>
                      <m:oMath xmlns:m="http://schemas.openxmlformats.org/officeDocument/2006/math">
                        <m:r>
                          <a:rPr lang="en-US" sz="1800" i="1">
                            <a:latin typeface="Cambria Math"/>
                            <a:ea typeface="Cambria Math"/>
                          </a:rPr>
                          <m:t>𝜀</m:t>
                        </m:r>
                      </m:oMath>
                    </a14:m>
                  </mc:Choice>
                  <mc:Fallback xmlns:m="http://schemas.openxmlformats.org/officeDocument/2006/math" xmlns:w="http://schemas.openxmlformats.org/wordprocessingml/2006/main" xmlns=""/>
                </mc:AlternateContent>
                <a:r>
                  <a:rPr lang="ru-RU" sz="1800"/>
                  <a:t> – случайное слагаемое (шум)</a:t>
                </a:r>
                <a:endParaRPr/>
              </a:p>
              <a:p>
                <a:pPr marL="0" indent="0">
                  <a:buNone/>
                  <a:defRPr/>
                </a:pPr>
                <a:endParaRPr lang="ru-RU" sz="2000"/>
              </a:p>
              <a:p>
                <a:pPr marL="0" indent="0">
                  <a:buNone/>
                  <a:defRPr/>
                </a:pPr>
                <a:endParaRPr lang="ru-RU" sz="2000"/>
              </a:p>
              <a:p>
                <a:pPr marL="0" indent="0">
                  <a:buNone/>
                  <a:defRPr/>
                </a:pPr>
                <a:endParaRPr lang="ru-RU" sz="2000"/>
              </a:p>
              <a:p>
                <a:pPr marL="0" indent="0">
                  <a:buNone/>
                  <a:defRPr/>
                </a:pPr>
                <a:endParaRPr lang="en-US" sz="2000"/>
              </a:p>
              <a:p>
                <a:pPr marL="0" indent="0">
                  <a:buNone/>
                  <a:defRPr/>
                </a:pPr>
                <a:endParaRPr lang="ru-RU" sz="200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 bwMode="auto">
              <a:xfrm>
                <a:off x="528539" y="925444"/>
                <a:ext cx="11349136" cy="5157055"/>
              </a:xfrm>
              <a:blipFill>
                <a:blip r:embed="rId2"/>
                <a:stretch>
                  <a:fillRect l="-484" t="-118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6" name="Рисунок 25" descr="https://habrastorage.org/files/619/e50/5fd/619e505fd9a043e3aaba9c91d5e8f0e1.png"/>
          <p:cNvPicPr/>
          <p:nvPr/>
        </p:nvPicPr>
        <p:blipFill>
          <a:blip r:embed="rId3"/>
          <a:stretch/>
        </p:blipFill>
        <p:spPr bwMode="auto">
          <a:xfrm>
            <a:off x="9050373" y="1996876"/>
            <a:ext cx="2190384" cy="1731438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TextBox 17"/>
          <p:cNvSpPr txBox="1"/>
          <p:nvPr/>
        </p:nvSpPr>
        <p:spPr bwMode="auto">
          <a:xfrm>
            <a:off x="8761511" y="2356206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/>
              <a:t>y</a:t>
            </a:r>
            <a:endParaRPr lang="ru-RU"/>
          </a:p>
        </p:txBody>
      </p:sp>
      <p:sp>
        <p:nvSpPr>
          <p:cNvPr id="28" name="TextBox 27"/>
          <p:cNvSpPr txBox="1"/>
          <p:nvPr/>
        </p:nvSpPr>
        <p:spPr bwMode="auto">
          <a:xfrm>
            <a:off x="10003539" y="3517126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/>
              <a:t>x</a:t>
            </a:r>
            <a:endParaRPr lang="ru-RU"/>
          </a:p>
        </p:txBody>
      </p:sp>
      <p:sp>
        <p:nvSpPr>
          <p:cNvPr id="19" name="Прямоугольник 18"/>
          <p:cNvSpPr/>
          <p:nvPr/>
        </p:nvSpPr>
        <p:spPr bwMode="auto">
          <a:xfrm>
            <a:off x="2264888" y="2327088"/>
            <a:ext cx="449067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ru-RU"/>
              <a:t>Таким образом задача – найти линию, которая бы наилучшим образом описывала экспериментальный набор данных.</a:t>
            </a: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Прямоугольник 29"/>
              <p:cNvSpPr/>
              <p:nvPr/>
            </p:nvSpPr>
            <p:spPr bwMode="auto">
              <a:xfrm>
                <a:off x="528539" y="3408562"/>
                <a:ext cx="11153775" cy="29150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Bef>
                    <a:spcPts val="400"/>
                  </a:spcBef>
                  <a:defRPr/>
                </a:pPr>
                <a:r>
                  <a:rPr lang="ru-RU">
                    <a:latin typeface="Cambria Math"/>
                    <a:ea typeface="Cambria Math"/>
                    <a:cs typeface="Arial"/>
                  </a:rPr>
                  <a:t>В общем случае</a:t>
                </a:r>
                <a:r>
                  <a:rPr lang="en-US">
                    <a:latin typeface="Cambria Math"/>
                    <a:ea typeface="Cambria Math"/>
                    <a:cs typeface="Arial"/>
                  </a:rPr>
                  <a:t> </a:t>
                </a:r>
                <a:endParaRPr lang="ru-RU" i="1">
                  <a:latin typeface="Cambria Math"/>
                  <a:ea typeface="Cambria Math"/>
                  <a:cs typeface="Arial"/>
                </a:endParaRPr>
              </a:p>
              <a:p>
                <a:pPr algn="ctr">
                  <a:spcBef>
                    <a:spcPts val="400"/>
                  </a:spcBef>
                  <a:defRPr/>
                </a:pPr>
                <mc:AlternateContent>
                  <mc:Choice Requires="a14"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/>
                                <a:cs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/>
                            <a:ea typeface="Cambria Math"/>
                          </a:rPr>
                          <m:t>=</m:t>
                        </m:r>
                        <m:nary>
                          <m:naryPr>
                            <m:chr m:val="∑"/>
                            <m:limLoc m:val="subSup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/>
                                <a:cs typeface="Cambria Math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i="1">
                                <a:latin typeface="Cambria Math"/>
                                <a:ea typeface="Cambria Math"/>
                              </a:rPr>
                              <m:t>𝑗</m:t>
                            </m:r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=0</m:t>
                            </m:r>
                          </m:sub>
                          <m:sup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𝑀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/>
                                    <a:cs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/>
                                    <a:ea typeface="Cambria Math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  <a:ea typeface="Cambria Math"/>
                                  </a:rPr>
                                  <m:t>𝑗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/>
                                    <a:cs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/>
                                    <a:ea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  <a:ea typeface="Cambria Math"/>
                                  </a:rPr>
                                  <m:t>𝑖𝑗</m:t>
                                </m:r>
                              </m:sub>
                            </m:sSub>
                          </m:e>
                        </m:nary>
                      </m:oMath>
                    </a14:m>
                  </mc:Choice>
                  <mc:Fallback xmlns:m="http://schemas.openxmlformats.org/officeDocument/2006/math" xmlns:w="http://schemas.openxmlformats.org/wordprocessingml/2006/main" xmlns=""/>
                </mc:AlternateContent>
                <a:r>
                  <a:rPr lang="ru-RU">
                    <a:latin typeface="Cambria Math"/>
                    <a:ea typeface="Cambria Math"/>
                    <a:cs typeface="Arial"/>
                  </a:rPr>
                  <a:t> +</a:t>
                </a:r>
                <mc:AlternateContent>
                  <mc:Choice Requires="a14">
                    <a14:m>
                      <m:oMath xmlns:m="http://schemas.openxmlformats.org/officeDocument/2006/math">
                        <m:r>
                          <a:rPr lang="ru-RU" i="1">
                            <a:latin typeface="Cambria Math"/>
                            <a:ea typeface="Cambria Math"/>
                          </a:rPr>
                          <m:t>𝜀</m:t>
                        </m:r>
                      </m:oMath>
                    </a14:m>
                  </mc:Choice>
                  <mc:Fallback xmlns:m="http://schemas.openxmlformats.org/officeDocument/2006/math" xmlns:w="http://schemas.openxmlformats.org/wordprocessingml/2006/main" xmlns=""/>
                </mc:AlternateContent>
                <a:r>
                  <a:rPr lang="ru-RU">
                    <a:latin typeface="Cambria Math"/>
                    <a:ea typeface="Cambria Math"/>
                    <a:cs typeface="Arial"/>
                  </a:rPr>
                  <a:t> (или </a:t>
                </a:r>
                <mc:AlternateContent>
                  <mc:Choice Requires="a14"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/>
                                <a:cs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𝑌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1</m:t>
                            </m:r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𝑥𝑁</m:t>
                            </m:r>
                          </m:sub>
                        </m:sSub>
                        <m:r>
                          <a:rPr lang="en-US" i="1">
                            <a:latin typeface="Cambria Math"/>
                            <a:ea typeface="Cambria Math"/>
                          </a:rPr>
                          <m:t>=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/>
                                <a:cs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𝑊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1</m:t>
                            </m:r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𝑥𝑁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/>
                                <a:cs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𝑁𝑥𝑀</m:t>
                            </m:r>
                          </m:sub>
                        </m:sSub>
                      </m:oMath>
                    </a14:m>
                  </mc:Choice>
                  <mc:Fallback xmlns:m="http://schemas.openxmlformats.org/officeDocument/2006/math" xmlns:w="http://schemas.openxmlformats.org/wordprocessingml/2006/main" xmlns=""/>
                </mc:AlternateContent>
                <a:r>
                  <a:rPr lang="ru-RU">
                    <a:latin typeface="Cambria Math"/>
                    <a:ea typeface="Cambria Math"/>
                    <a:cs typeface="Arial"/>
                  </a:rPr>
                  <a:t>+</a:t>
                </a:r>
                <mc:AlternateContent>
                  <mc:Choice Requires="a14">
                    <a14:m>
                      <m:oMath xmlns:m="http://schemas.openxmlformats.org/officeDocument/2006/math">
                        <m:r>
                          <a:rPr lang="ru-RU" i="1">
                            <a:latin typeface="Cambria Math"/>
                            <a:ea typeface="Cambria Math"/>
                          </a:rPr>
                          <m:t>𝜀</m:t>
                        </m:r>
                      </m:oMath>
                    </a14:m>
                  </mc:Choice>
                  <mc:Fallback xmlns:m="http://schemas.openxmlformats.org/officeDocument/2006/math" xmlns:w="http://schemas.openxmlformats.org/wordprocessingml/2006/main" xmlns=""/>
                </mc:AlternateContent>
                <a:r>
                  <a:rPr lang="en-US">
                    <a:latin typeface="Cambria Math"/>
                    <a:ea typeface="Cambria Math"/>
                    <a:cs typeface="Arial"/>
                  </a:rPr>
                  <a:t>) </a:t>
                </a:r>
                <a:endParaRPr/>
              </a:p>
              <a:p>
                <a:pPr>
                  <a:spcBef>
                    <a:spcPts val="400"/>
                  </a:spcBef>
                  <a:defRPr/>
                </a:pPr>
                <a:r>
                  <a:rPr lang="ru-RU">
                    <a:latin typeface="Cambria Math"/>
                    <a:ea typeface="Cambria Math"/>
                    <a:cs typeface="Arial"/>
                  </a:rPr>
                  <a:t>	где </a:t>
                </a:r>
                <mc:AlternateContent>
                  <mc:Choice Requires="a14"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/>
                                <a:cs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𝑗</m:t>
                            </m:r>
                          </m:sub>
                        </m:sSub>
                      </m:oMath>
                    </a14:m>
                  </mc:Choice>
                  <mc:Fallback xmlns:m="http://schemas.openxmlformats.org/officeDocument/2006/math" xmlns:w="http://schemas.openxmlformats.org/wordprocessingml/2006/main" xmlns=""/>
                </mc:AlternateContent>
                <a:r>
                  <a:rPr lang="ru-RU">
                    <a:latin typeface="Cambria Math"/>
                    <a:ea typeface="Cambria Math"/>
                    <a:cs typeface="Arial"/>
                  </a:rPr>
                  <a:t> - веса модели, </a:t>
                </a:r>
                <a:r>
                  <a:rPr lang="en-US">
                    <a:latin typeface="Cambria Math"/>
                    <a:ea typeface="Cambria Math"/>
                    <a:cs typeface="Arial"/>
                  </a:rPr>
                  <a:t>X – </a:t>
                </a:r>
                <a:r>
                  <a:rPr lang="ru-RU">
                    <a:latin typeface="Cambria Math"/>
                    <a:ea typeface="Cambria Math"/>
                    <a:cs typeface="Arial"/>
                  </a:rPr>
                  <a:t>входные данные, </a:t>
                </a:r>
                <a:r>
                  <a:rPr lang="en-US">
                    <a:latin typeface="Cambria Math"/>
                    <a:ea typeface="Cambria Math"/>
                    <a:cs typeface="Arial"/>
                  </a:rPr>
                  <a:t>y – </a:t>
                </a:r>
                <a:r>
                  <a:rPr lang="ru-RU">
                    <a:latin typeface="Cambria Math"/>
                    <a:ea typeface="Cambria Math"/>
                    <a:cs typeface="Arial"/>
                  </a:rPr>
                  <a:t>результаты 	предсказания регрессией</a:t>
                </a:r>
                <a:endParaRPr/>
              </a:p>
              <a:p>
                <a:pPr>
                  <a:spcBef>
                    <a:spcPts val="400"/>
                  </a:spcBef>
                  <a:defRPr/>
                </a:pPr>
                <a:r>
                  <a:rPr lang="ru-RU">
                    <a:latin typeface="Cambria Math"/>
                    <a:ea typeface="Cambria Math"/>
                    <a:cs typeface="Arial"/>
                  </a:rPr>
                  <a:t>Требуется найти такие коэффициенты </a:t>
                </a:r>
                <mc:AlternateContent>
                  <mc:Choice Requires="a14"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/>
                                <a:cs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𝑖</m:t>
                            </m:r>
                          </m:sub>
                        </m:sSub>
                      </m:oMath>
                    </a14:m>
                  </mc:Choice>
                  <mc:Fallback xmlns:m="http://schemas.openxmlformats.org/officeDocument/2006/math" xmlns:w="http://schemas.openxmlformats.org/wordprocessingml/2006/main" xmlns=""/>
                </mc:AlternateContent>
                <a:r>
                  <a:rPr lang="ru-RU">
                    <a:latin typeface="Cambria Math"/>
                    <a:ea typeface="Cambria Math"/>
                    <a:cs typeface="Arial"/>
                  </a:rPr>
                  <a:t>, чтобы ошибка результатов </a:t>
                </a:r>
                <a:r>
                  <a:rPr lang="en-US">
                    <a:latin typeface="Cambria Math"/>
                    <a:ea typeface="Cambria Math"/>
                    <a:cs typeface="Arial"/>
                  </a:rPr>
                  <a:t>y </a:t>
                </a:r>
                <a:r>
                  <a:rPr lang="ru-RU">
                    <a:latin typeface="Cambria Math"/>
                    <a:ea typeface="Cambria Math"/>
                    <a:cs typeface="Arial"/>
                  </a:rPr>
                  <a:t>была минимальной по заданному критерию*.</a:t>
                </a:r>
                <a:endParaRPr/>
              </a:p>
              <a:p>
                <a:pPr>
                  <a:defRPr/>
                </a:pPr>
                <a:r>
                  <a:rPr lang="ru-RU">
                    <a:latin typeface="Cambria Math"/>
                    <a:ea typeface="Cambria Math"/>
                    <a:cs typeface="Arial"/>
                  </a:rPr>
                  <a:t>	Как правило выбирают критерий минимума по методу наименьших квадратов.</a:t>
                </a:r>
                <a:endParaRPr/>
              </a:p>
              <a:p>
                <a:pPr algn="ctr">
                  <a:defRPr/>
                </a:pPr>
                <a:r>
                  <a:rPr lang="en-US">
                    <a:ea typeface="Cambria Math"/>
                  </a:rPr>
                  <a:t>min(</a:t>
                </a:r>
                <mc:AlternateContent>
                  <mc:Choice Requires="a14">
                    <a14:m>
                      <m:oMath xmlns:m="http://schemas.openxmlformats.org/officeDocument/2006/math"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/>
                                <a:cs typeface="Cambria Math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𝑖</m:t>
                            </m:r>
                          </m:sub>
                          <m:sup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2</m:t>
                            </m:r>
                          </m:sup>
                        </m:sSubSup>
                        <m:r>
                          <a:rPr lang="ru-RU" i="1">
                            <a:latin typeface="Cambria Math"/>
                            <a:ea typeface="Cambria Math"/>
                          </a:rPr>
                          <m:t>−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/>
                                <a:cs typeface="Cambria Math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/>
                                    <a:cs typeface="Cambria Math"/>
                                  </a:rPr>
                                </m:ctrlPr>
                              </m:dPr>
                              <m:e>
                                <m:nary>
                                  <m:naryPr>
                                    <m:chr m:val="∑"/>
                                    <m:limLoc m:val="subSup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/>
                                        <a:cs typeface="Cambria Math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1"/>
                                      </m:rPr>
                                      <a:rPr lang="en-US" i="1">
                                        <a:latin typeface="Cambria Math"/>
                                        <a:ea typeface="Cambria Math"/>
                                      </a:rPr>
                                      <m:t>𝑗</m:t>
                                    </m:r>
                                    <m:r>
                                      <a:rPr lang="en-US" i="1">
                                        <a:latin typeface="Cambria Math"/>
                                        <a:ea typeface="Cambria Math"/>
                                      </a:rPr>
                                      <m:t>=0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US" i="1">
                                        <a:latin typeface="Cambria Math"/>
                                        <a:ea typeface="Cambria Math"/>
                                      </a:rPr>
                                      <m:t>M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/>
                                            <a:cs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/>
                                            <a:cs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𝑖𝑗</m:t>
                                        </m:r>
                                      </m:sub>
                                    </m:sSub>
                                  </m:e>
                                </m:nary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latin typeface="Cambria Math"/>
                            <a:ea typeface="Cambria Math"/>
                          </a:rPr>
                          <m:t>)</m:t>
                        </m:r>
                      </m:oMath>
                    </a14:m>
                  </mc:Choice>
                  <mc:Fallback xmlns:m="http://schemas.openxmlformats.org/officeDocument/2006/math" xmlns:w="http://schemas.openxmlformats.org/wordprocessingml/2006/main" xmlns=""/>
                </mc:AlternateContent>
                <a:r>
                  <a:rPr lang="ru-RU" i="1">
                    <a:latin typeface="Cambria Math"/>
                    <a:ea typeface="Cambria Math"/>
                  </a:rPr>
                  <a:t> =</a:t>
                </a:r>
                <a:r>
                  <a:rPr lang="en-US" i="1">
                    <a:latin typeface="Cambria Math"/>
                    <a:ea typeface="Cambria Math"/>
                  </a:rPr>
                  <a:t>min L, L – </a:t>
                </a:r>
                <a:r>
                  <a:rPr lang="ru-RU" i="1">
                    <a:latin typeface="Cambria Math"/>
                    <a:ea typeface="Cambria Math"/>
                  </a:rPr>
                  <a:t>функция потерь</a:t>
                </a:r>
                <a:endParaRPr lang="en-US" i="1">
                  <a:latin typeface="Cambria Math"/>
                  <a:ea typeface="Cambria Math"/>
                </a:endParaRPr>
              </a:p>
              <a:p>
                <a:pPr algn="ctr">
                  <a:defRPr/>
                </a:pPr>
                <mc:AlternateContent>
                  <mc:Choice Requires="a14">
                    <a14:m>
                      <m:oMath xmlns:m="http://schemas.openxmlformats.org/officeDocument/2006/math">
                        <m:r>
                          <a:rPr lang="en-US" i="1">
                            <a:latin typeface="Cambria Math"/>
                            <a:ea typeface="Cambria Math"/>
                          </a:rPr>
                          <m:t> </m:t>
                        </m:r>
                      </m:oMath>
                    </a14:m>
                  </mc:Choice>
                  <mc:Fallback xmlns:m="http://schemas.openxmlformats.org/officeDocument/2006/math" xmlns:w="http://schemas.openxmlformats.org/wordprocessingml/2006/main" xmlns=""/>
                </mc:AlternateContent>
                <a:r>
                  <a:rPr lang="ru-RU" sz="1600">
                    <a:latin typeface="Cambria Math"/>
                    <a:ea typeface="Cambria Math"/>
                    <a:cs typeface="Arial"/>
                  </a:rPr>
                  <a:t>*При этом считается что </a:t>
                </a:r>
                <mc:AlternateContent>
                  <mc:Choice Requires="a14">
                    <a14:m>
                      <m:oMath xmlns:m="http://schemas.openxmlformats.org/officeDocument/2006/math">
                        <m:r>
                          <a:rPr lang="ru-RU" sz="1600" i="1">
                            <a:latin typeface="Cambria Math"/>
                            <a:ea typeface="Cambria Math"/>
                          </a:rPr>
                          <m:t>𝜀</m:t>
                        </m:r>
                      </m:oMath>
                    </a14:m>
                  </mc:Choice>
                  <mc:Fallback xmlns:m="http://schemas.openxmlformats.org/officeDocument/2006/math" xmlns:w="http://schemas.openxmlformats.org/wordprocessingml/2006/main" xmlns=""/>
                </mc:AlternateContent>
                <a:r>
                  <a:rPr lang="ru-RU" sz="1600">
                    <a:latin typeface="Cambria Math"/>
                    <a:ea typeface="Cambria Math"/>
                    <a:cs typeface="Arial"/>
                  </a:rPr>
                  <a:t> – случайная нормальная Гауссова величина </a:t>
                </a:r>
                <a:r>
                  <a:rPr lang="en-US" sz="1600">
                    <a:latin typeface="Cambria Math"/>
                    <a:ea typeface="Cambria Math"/>
                    <a:cs typeface="Arial"/>
                  </a:rPr>
                  <a:t/>
                </a:r>
                <a:br>
                  <a:rPr lang="en-US" sz="1600">
                    <a:latin typeface="Cambria Math"/>
                    <a:ea typeface="Cambria Math"/>
                    <a:cs typeface="Arial"/>
                  </a:rPr>
                </a:br>
                <a:r>
                  <a:rPr lang="ru-RU" sz="1600">
                    <a:latin typeface="Cambria Math"/>
                    <a:ea typeface="Cambria Math"/>
                    <a:cs typeface="Arial"/>
                  </a:rPr>
                  <a:t>(</a:t>
                </a:r>
                <mc:AlternateContent>
                  <mc:Choice Requires="a14">
                    <a14:m>
                      <m:oMath xmlns:m="http://schemas.openxmlformats.org/officeDocument/2006/math">
                        <m:r>
                          <a:rPr lang="ru-RU" sz="1600" i="1">
                            <a:latin typeface="Cambria Math"/>
                            <a:ea typeface="Cambria Math"/>
                          </a:rPr>
                          <m:t>𝜀</m:t>
                        </m:r>
                        <m:r>
                          <a:rPr lang="en-US" sz="1600" i="1">
                            <a:latin typeface="Cambria Math"/>
                            <a:ea typeface="Cambria Math"/>
                          </a:rPr>
                          <m:t>~</m:t>
                        </m:r>
                        <m:r>
                          <a:rPr lang="en-US" sz="1600" i="1">
                            <a:latin typeface="Cambria Math"/>
                            <a:ea typeface="Cambria Math"/>
                          </a:rPr>
                          <m:t>𝑁</m:t>
                        </m:r>
                        <m:r>
                          <a:rPr lang="en-US" sz="1600" i="1">
                            <a:latin typeface="Cambria Math"/>
                            <a:ea typeface="Cambria Math"/>
                          </a:rPr>
                          <m:t>(0,</m:t>
                        </m:r>
                        <m:r>
                          <a:rPr lang="en-US" sz="1600" i="1">
                            <a:latin typeface="Cambria Math"/>
                            <a:ea typeface="Cambria Math"/>
                          </a:rPr>
                          <m:t>𝜎</m:t>
                        </m:r>
                        <m:r>
                          <a:rPr lang="en-US" sz="1600" i="1">
                            <a:latin typeface="Cambria Math"/>
                            <a:ea typeface="Cambria Math"/>
                          </a:rPr>
                          <m:t>)</m:t>
                        </m:r>
                      </m:oMath>
                    </a14:m>
                  </mc:Choice>
                  <mc:Fallback xmlns:m="http://schemas.openxmlformats.org/officeDocument/2006/math" xmlns:w="http://schemas.openxmlformats.org/wordprocessingml/2006/main" xmlns=""/>
                </mc:AlternateContent>
                <a:r>
                  <a:rPr lang="ru-RU" sz="1600">
                    <a:latin typeface="Cambria Math"/>
                    <a:ea typeface="Cambria Math"/>
                    <a:cs typeface="Arial"/>
                  </a:rPr>
                  <a:t>, </a:t>
                </a:r>
                <a:r>
                  <a:rPr lang="en-US" sz="1600">
                    <a:latin typeface="Cambria Math"/>
                    <a:ea typeface="Cambria Math"/>
                    <a:cs typeface="Arial"/>
                  </a:rPr>
                  <a:t>E{</a:t>
                </a:r>
                <mc:AlternateContent>
                  <mc:Choice Requires="a14">
                    <a14:m>
                      <m:oMath xmlns:m="http://schemas.openxmlformats.org/officeDocument/2006/math">
                        <m:r>
                          <a:rPr lang="ru-RU" sz="1600" i="1">
                            <a:latin typeface="Cambria Math"/>
                            <a:ea typeface="Cambria Math"/>
                          </a:rPr>
                          <m:t>𝜀</m:t>
                        </m:r>
                      </m:oMath>
                    </a14:m>
                  </mc:Choice>
                  <mc:Fallback xmlns:m="http://schemas.openxmlformats.org/officeDocument/2006/math" xmlns:w="http://schemas.openxmlformats.org/wordprocessingml/2006/main" xmlns=""/>
                </mc:AlternateContent>
                <a:r>
                  <a:rPr lang="en-US" sz="1600">
                    <a:latin typeface="Cambria Math"/>
                    <a:ea typeface="Cambria Math"/>
                    <a:cs typeface="Arial"/>
                  </a:rPr>
                  <a:t>}=0, Var{</a:t>
                </a:r>
                <mc:AlternateContent>
                  <mc:Choice Requires="a14">
                    <a14:m>
                      <m:oMath xmlns:m="http://schemas.openxmlformats.org/officeDocument/2006/math">
                        <m:r>
                          <a:rPr lang="ru-RU" sz="1600" i="1">
                            <a:latin typeface="Cambria Math"/>
                            <a:ea typeface="Cambria Math"/>
                          </a:rPr>
                          <m:t>𝜀</m:t>
                        </m:r>
                      </m:oMath>
                    </a14:m>
                  </mc:Choice>
                  <mc:Fallback xmlns:m="http://schemas.openxmlformats.org/officeDocument/2006/math" xmlns:w="http://schemas.openxmlformats.org/wordprocessingml/2006/main" xmlns=""/>
                </mc:AlternateContent>
                <a:r>
                  <a:rPr lang="en-US" sz="1600">
                    <a:latin typeface="Cambria Math"/>
                    <a:ea typeface="Cambria Math"/>
                    <a:cs typeface="Arial"/>
                  </a:rPr>
                  <a:t>}=</a:t>
                </a:r>
                <a:r>
                  <a:rPr lang="en-US" sz="1600">
                    <a:ea typeface="Cambria Math"/>
                  </a:rPr>
                  <a:t> </a:t>
                </a:r>
                <mc:AlternateContent>
                  <mc:Choice Requires="a14">
                    <a14:m>
                      <m:oMath xmlns:m="http://schemas.openxmlformats.org/officeDocument/2006/math">
                        <m:sSup>
                          <m:sSup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/>
                                <a:cs typeface="Arial"/>
                              </a:rPr>
                            </m:ctrlPr>
                          </m:sSupPr>
                          <m:e>
                            <m:r>
                              <a:rPr lang="en-US" sz="1600" i="1">
                                <a:latin typeface="Cambria Math"/>
                                <a:ea typeface="Cambria Math"/>
                              </a:rPr>
                              <m:t>𝜎</m:t>
                            </m:r>
                          </m:e>
                          <m:sup>
                            <m:r>
                              <a:rPr lang="en-US" sz="1600" i="1">
                                <a:latin typeface="Cambria Math"/>
                                <a:ea typeface="Cambria Math"/>
                                <a:cs typeface="Arial"/>
                              </a:rPr>
                              <m:t>2</m:t>
                            </m:r>
                          </m:sup>
                        </m:sSup>
                      </m:oMath>
                    </a14:m>
                  </mc:Choice>
                  <mc:Fallback xmlns:m="http://schemas.openxmlformats.org/officeDocument/2006/math" xmlns:w="http://schemas.openxmlformats.org/wordprocessingml/2006/main" xmlns=""/>
                </mc:AlternateContent>
                <a:r>
                  <a:rPr lang="en-US" sz="1600">
                    <a:latin typeface="+mj-lt"/>
                    <a:ea typeface="Cambria Math"/>
                    <a:cs typeface="Arial"/>
                  </a:rPr>
                  <a:t>&lt;</a:t>
                </a:r>
                <mc:AlternateContent>
                  <mc:Choice Requires="a14">
                    <a14:m>
                      <m:oMath xmlns:m="http://schemas.openxmlformats.org/officeDocument/2006/math">
                        <m:r>
                          <a:rPr lang="en-US" sz="1600" i="1">
                            <a:latin typeface="Cambria Math"/>
                            <a:ea typeface="Cambria Math"/>
                            <a:cs typeface="Arial"/>
                          </a:rPr>
                          <m:t>∞</m:t>
                        </m:r>
                      </m:oMath>
                    </a14:m>
                  </mc:Choice>
                  <mc:Fallback xmlns:m="http://schemas.openxmlformats.org/officeDocument/2006/math" xmlns:w="http://schemas.openxmlformats.org/wordprocessingml/2006/main" xmlns=""/>
                </mc:AlternateContent>
                <a:r>
                  <a:rPr lang="en-US" sz="1600">
                    <a:latin typeface="Cambria Math"/>
                    <a:ea typeface="Cambria Math"/>
                    <a:cs typeface="Arial"/>
                  </a:rPr>
                  <a:t>, </a:t>
                </a:r>
                <mc:AlternateContent>
                  <mc:Choice Requires="a14">
                    <a14:m>
                      <m:oMath xmlns:m="http://schemas.openxmlformats.org/officeDocument/2006/math">
                        <m:r>
                          <a:rPr lang="en-US" sz="1600" i="1">
                            <a:latin typeface="Cambria Math"/>
                            <a:ea typeface="Cambria Math"/>
                            <a:cs typeface="Arial"/>
                          </a:rPr>
                          <m:t>𝑐𝑜𝑣</m:t>
                        </m:r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/>
                                <a:cs typeface="Arial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  <a:ea typeface="Cambria Math"/>
                                    <a:cs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latin typeface="Cambria Math"/>
                                    <a:ea typeface="Cambria Math"/>
                                    <a:cs typeface="Arial"/>
                                  </a:rPr>
                                  <m:t>𝜀</m:t>
                                </m:r>
                              </m:e>
                              <m:sub>
                                <m:r>
                                  <a:rPr lang="en-US" sz="1600" i="1">
                                    <a:latin typeface="Cambria Math"/>
                                    <a:ea typeface="Cambria Math"/>
                                    <a:cs typeface="Arial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1600" i="1">
                                <a:latin typeface="Cambria Math"/>
                                <a:ea typeface="Cambria Math"/>
                                <a:cs typeface="Arial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  <a:ea typeface="Cambria Math"/>
                                    <a:cs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latin typeface="Cambria Math"/>
                                    <a:ea typeface="Cambria Math"/>
                                    <a:cs typeface="Arial"/>
                                  </a:rPr>
                                  <m:t>𝜀</m:t>
                                </m:r>
                              </m:e>
                              <m:sub>
                                <m:r>
                                  <a:rPr lang="en-US" sz="1600" i="1">
                                    <a:latin typeface="Cambria Math"/>
                                    <a:ea typeface="Cambria Math"/>
                                    <a:cs typeface="Arial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  <m:r>
                          <a:rPr lang="en-US" sz="1600" i="1">
                            <a:latin typeface="Cambria Math"/>
                            <a:ea typeface="Cambria Math"/>
                            <a:cs typeface="Arial"/>
                          </a:rPr>
                          <m:t>=0</m:t>
                        </m:r>
                      </m:oMath>
                    </a14:m>
                  </mc:Choice>
                  <mc:Fallback xmlns:m="http://schemas.openxmlformats.org/officeDocument/2006/math" xmlns:w="http://schemas.openxmlformats.org/wordprocessingml/2006/main" xmlns=""/>
                </mc:AlternateContent>
                <a:r>
                  <a:rPr lang="en-US" sz="1600">
                    <a:latin typeface="Cambria Math"/>
                    <a:ea typeface="Cambria Math"/>
                    <a:cs typeface="Arial"/>
                  </a:rPr>
                  <a:t>)</a:t>
                </a:r>
                <a:endParaRPr lang="ru-RU" sz="1600">
                  <a:latin typeface="Cambria Math"/>
                  <a:ea typeface="Cambria Math"/>
                  <a:cs typeface="Arial"/>
                </a:endParaRPr>
              </a:p>
            </p:txBody>
          </p:sp>
        </mc:Choice>
        <mc:Fallback xmlns="">
          <p:sp>
            <p:nvSpPr>
              <p:cNvPr id="30" name="Прямоугольник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28539" y="3408562"/>
                <a:ext cx="11153775" cy="2915029"/>
              </a:xfrm>
              <a:prstGeom prst="rect">
                <a:avLst/>
              </a:prstGeom>
              <a:blipFill>
                <a:blip r:embed="rId4"/>
                <a:stretch>
                  <a:fillRect l="-492" t="-3556" b="-292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 bwMode="auto">
          <a:xfrm>
            <a:off x="625956" y="6172680"/>
            <a:ext cx="86810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ru-RU"/>
              <a:t>Если в линейно регрессии много параметров – </a:t>
            </a:r>
            <a:endParaRPr/>
          </a:p>
          <a:p>
            <a:pPr>
              <a:defRPr/>
            </a:pPr>
            <a:r>
              <a:rPr lang="ru-RU"/>
              <a:t>то ее следует рассматривать как нелинейную (методически)- с точки зрения обучения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w="http://schemas.openxmlformats.org/wordprocessingml/2006/main" xmlns:m="http://schemas.openxmlformats.org/officeDocument/2006/math" xmlns="">
      <p:transition advClick="1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Arial"/>
        <a:cs typeface="Arial"/>
      </a:majorFont>
      <a:minorFont>
        <a:latin typeface="Calibri"/>
        <a:ea typeface="Arial"/>
        <a:cs typeface="Arial"/>
      </a:minorFont>
    </a:fontScheme>
    <a:fmtScheme name="Стандартная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</TotalTime>
  <Words>1407</Words>
  <Application>Microsoft Office PowerPoint</Application>
  <DocSecurity>0</DocSecurity>
  <PresentationFormat>Широкоэкранный</PresentationFormat>
  <Paragraphs>204</Paragraphs>
  <Slides>30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30</vt:i4>
      </vt:variant>
    </vt:vector>
  </HeadingPairs>
  <TitlesOfParts>
    <vt:vector size="35" baseType="lpstr">
      <vt:lpstr>Arial</vt:lpstr>
      <vt:lpstr>Calibri</vt:lpstr>
      <vt:lpstr>Calibri Light</vt:lpstr>
      <vt:lpstr>Cambria Math</vt:lpstr>
      <vt:lpstr>Тема Office</vt:lpstr>
      <vt:lpstr>Особенности искусственных нейронных сетей в задачах компьютерного зрения</vt:lpstr>
      <vt:lpstr>Признаки – ключ к решению задач компьютерного зрения</vt:lpstr>
      <vt:lpstr>Признаки </vt:lpstr>
      <vt:lpstr>Признаки </vt:lpstr>
      <vt:lpstr>Признаки </vt:lpstr>
      <vt:lpstr>Признаки </vt:lpstr>
      <vt:lpstr>Признаки </vt:lpstr>
      <vt:lpstr>Про линейную и нелинейную регрессию – начало нейроны сетей</vt:lpstr>
      <vt:lpstr>Линейная Регрессия – самый простой алгоритм машинного обучения </vt:lpstr>
      <vt:lpstr>Не линейная регрессия - логистическая регрессия (классификация)</vt:lpstr>
      <vt:lpstr>Метод градиентного спуска (SGD)</vt:lpstr>
      <vt:lpstr>нейронные сети</vt:lpstr>
      <vt:lpstr>Принцип работы нейронных сетей</vt:lpstr>
      <vt:lpstr>Основные понятия. Перцептрон, слой</vt:lpstr>
      <vt:lpstr>Основные понятия. Синапс, матрица весов и понятие о инициализации весов</vt:lpstr>
      <vt:lpstr>Основные понятия. Функция активации – сигмоид, гиперболический тангенс, ReLU, пороговая</vt:lpstr>
      <vt:lpstr>Основные понятия. Многослойный перцептрон</vt:lpstr>
      <vt:lpstr>Метод обратного распространения ошибки</vt:lpstr>
      <vt:lpstr>Про задачи нейронных сети</vt:lpstr>
      <vt:lpstr>Сверточные нейронные сети.  Общая структура глубоких нейронных сетей</vt:lpstr>
      <vt:lpstr>Обучение с учителем (Supervised learning)</vt:lpstr>
      <vt:lpstr>Основные понятия. Обучение нейронной сети</vt:lpstr>
      <vt:lpstr>Основные понятия. Обучение нейронной сети</vt:lpstr>
      <vt:lpstr>Обучение без учителя  (Unsupervised learning)</vt:lpstr>
      <vt:lpstr>Полу контролируемое обучение  (semi-supervised learning)</vt:lpstr>
      <vt:lpstr>Современные подходы к нейронным сетям</vt:lpstr>
      <vt:lpstr>Современные виды нейронных сетей. Сверочные нейронные сети</vt:lpstr>
      <vt:lpstr>Современные виды нейронных сетей. Рекуррентные сети</vt:lpstr>
      <vt:lpstr>Современные виды нейронных сетей. Обучение с подкреплением</vt:lpstr>
      <vt:lpstr>Трансформер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Современные подходы к задачам компьютерного зрения</dc:title>
  <dc:subject/>
  <dc:creator>Ronkin</dc:creator>
  <cp:keywords/>
  <dc:description/>
  <cp:lastModifiedBy>Ронкин Михаил Владимирович</cp:lastModifiedBy>
  <cp:revision>109</cp:revision>
  <dcterms:created xsi:type="dcterms:W3CDTF">2021-09-13T05:13:58Z</dcterms:created>
  <dcterms:modified xsi:type="dcterms:W3CDTF">2022-07-08T14:03:56Z</dcterms:modified>
  <cp:category/>
  <dc:identifier/>
  <cp:contentStatus/>
  <dc:language/>
  <cp:version/>
</cp:coreProperties>
</file>